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64" r:id="rId4"/>
    <p:sldId id="259" r:id="rId5"/>
    <p:sldId id="261" r:id="rId6"/>
    <p:sldId id="272" r:id="rId7"/>
    <p:sldId id="321" r:id="rId8"/>
    <p:sldId id="322" r:id="rId9"/>
    <p:sldId id="286" r:id="rId10"/>
    <p:sldId id="273" r:id="rId11"/>
    <p:sldId id="274" r:id="rId12"/>
    <p:sldId id="267" r:id="rId13"/>
    <p:sldId id="269" r:id="rId14"/>
    <p:sldId id="275" r:id="rId15"/>
    <p:sldId id="271" r:id="rId16"/>
    <p:sldId id="279" r:id="rId17"/>
    <p:sldId id="278" r:id="rId18"/>
    <p:sldId id="276" r:id="rId19"/>
    <p:sldId id="323" r:id="rId20"/>
    <p:sldId id="277" r:id="rId21"/>
    <p:sldId id="280" r:id="rId22"/>
    <p:sldId id="281" r:id="rId23"/>
    <p:sldId id="282" r:id="rId24"/>
    <p:sldId id="284" r:id="rId25"/>
    <p:sldId id="287" r:id="rId26"/>
    <p:sldId id="288" r:id="rId27"/>
    <p:sldId id="285" r:id="rId28"/>
    <p:sldId id="291" r:id="rId29"/>
    <p:sldId id="293" r:id="rId30"/>
    <p:sldId id="294" r:id="rId31"/>
    <p:sldId id="292" r:id="rId32"/>
    <p:sldId id="295" r:id="rId33"/>
    <p:sldId id="296" r:id="rId34"/>
    <p:sldId id="297" r:id="rId35"/>
    <p:sldId id="298" r:id="rId36"/>
    <p:sldId id="299" r:id="rId37"/>
    <p:sldId id="300" r:id="rId38"/>
    <p:sldId id="301" r:id="rId39"/>
    <p:sldId id="302" r:id="rId40"/>
    <p:sldId id="303" r:id="rId41"/>
    <p:sldId id="306" r:id="rId42"/>
    <p:sldId id="314" r:id="rId43"/>
    <p:sldId id="305" r:id="rId44"/>
    <p:sldId id="307" r:id="rId45"/>
    <p:sldId id="308" r:id="rId46"/>
    <p:sldId id="309" r:id="rId47"/>
    <p:sldId id="311" r:id="rId48"/>
    <p:sldId id="312" r:id="rId49"/>
    <p:sldId id="313" r:id="rId50"/>
    <p:sldId id="315" r:id="rId51"/>
    <p:sldId id="324" r:id="rId52"/>
    <p:sldId id="316" r:id="rId53"/>
    <p:sldId id="317" r:id="rId54"/>
    <p:sldId id="318" r:id="rId55"/>
    <p:sldId id="319" r:id="rId56"/>
    <p:sldId id="326" r:id="rId57"/>
    <p:sldId id="320" r:id="rId58"/>
    <p:sldId id="327" r:id="rId59"/>
    <p:sldId id="325" r:id="rId60"/>
  </p:sldIdLst>
  <p:sldSz cx="11707495" cy="52197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934"/>
    <a:srgbClr val="0114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5"/>
  </p:normalViewPr>
  <p:slideViewPr>
    <p:cSldViewPr snapToGrid="0" snapToObjects="1">
      <p:cViewPr>
        <p:scale>
          <a:sx n="95" d="100"/>
          <a:sy n="95" d="100"/>
        </p:scale>
        <p:origin x="1360"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63477" y="854243"/>
            <a:ext cx="8780860" cy="1817229"/>
          </a:xfrm>
        </p:spPr>
        <p:txBody>
          <a:bodyPr anchor="b"/>
          <a:lstStyle>
            <a:lvl1pPr algn="ctr">
              <a:defRPr sz="4565"/>
            </a:lvl1pPr>
          </a:lstStyle>
          <a:p>
            <a:r>
              <a:rPr lang="zh-CN" altLang="en-US"/>
              <a:t>单击此处编辑母版标题样式</a:t>
            </a:r>
            <a:endParaRPr lang="en-US" dirty="0"/>
          </a:p>
        </p:txBody>
      </p:sp>
      <p:sp>
        <p:nvSpPr>
          <p:cNvPr id="3" name="Subtitle 2"/>
          <p:cNvSpPr>
            <a:spLocks noGrp="1"/>
          </p:cNvSpPr>
          <p:nvPr>
            <p:ph type="subTitle" idx="1"/>
          </p:nvPr>
        </p:nvSpPr>
        <p:spPr>
          <a:xfrm>
            <a:off x="1463477" y="2741551"/>
            <a:ext cx="8780860" cy="1260219"/>
          </a:xfrm>
        </p:spPr>
        <p:txBody>
          <a:bodyPr/>
          <a:lstStyle>
            <a:lvl1pPr marL="0" indent="0" algn="ctr">
              <a:buNone/>
              <a:defRPr sz="1825"/>
            </a:lvl1pPr>
            <a:lvl2pPr marL="347980" indent="0" algn="ctr">
              <a:buNone/>
              <a:defRPr sz="1520"/>
            </a:lvl2pPr>
            <a:lvl3pPr marL="695960" indent="0" algn="ctr">
              <a:buNone/>
              <a:defRPr sz="1370"/>
            </a:lvl3pPr>
            <a:lvl4pPr marL="1043940" indent="0" algn="ctr">
              <a:buNone/>
              <a:defRPr sz="1220"/>
            </a:lvl4pPr>
            <a:lvl5pPr marL="1391920" indent="0" algn="ctr">
              <a:buNone/>
              <a:defRPr sz="1220"/>
            </a:lvl5pPr>
            <a:lvl6pPr marL="1739900" indent="0" algn="ctr">
              <a:buNone/>
              <a:defRPr sz="1220"/>
            </a:lvl6pPr>
            <a:lvl7pPr marL="2087880" indent="0" algn="ctr">
              <a:buNone/>
              <a:defRPr sz="1220"/>
            </a:lvl7pPr>
            <a:lvl8pPr marL="2435860" indent="0" algn="ctr">
              <a:buNone/>
              <a:defRPr sz="1220"/>
            </a:lvl8pPr>
            <a:lvl9pPr marL="2783840" indent="0" algn="ctr">
              <a:buNone/>
              <a:defRPr sz="122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78404" y="277901"/>
            <a:ext cx="2524497" cy="442345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04912" y="277901"/>
            <a:ext cx="7427144" cy="442345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98814" y="1301301"/>
            <a:ext cx="10097989" cy="2171250"/>
          </a:xfrm>
        </p:spPr>
        <p:txBody>
          <a:bodyPr anchor="b"/>
          <a:lstStyle>
            <a:lvl1pPr>
              <a:defRPr sz="4565"/>
            </a:lvl1pPr>
          </a:lstStyle>
          <a:p>
            <a:r>
              <a:rPr lang="zh-CN" altLang="en-US"/>
              <a:t>单击此处编辑母版标题样式</a:t>
            </a:r>
            <a:endParaRPr lang="en-US" dirty="0"/>
          </a:p>
        </p:txBody>
      </p:sp>
      <p:sp>
        <p:nvSpPr>
          <p:cNvPr id="3" name="Text Placeholder 2"/>
          <p:cNvSpPr>
            <a:spLocks noGrp="1"/>
          </p:cNvSpPr>
          <p:nvPr>
            <p:ph type="body" idx="1"/>
          </p:nvPr>
        </p:nvSpPr>
        <p:spPr>
          <a:xfrm>
            <a:off x="798814" y="3493092"/>
            <a:ext cx="10097989" cy="1141809"/>
          </a:xfrm>
        </p:spPr>
        <p:txBody>
          <a:bodyPr/>
          <a:lstStyle>
            <a:lvl1pPr marL="0" indent="0">
              <a:buNone/>
              <a:defRPr sz="1825">
                <a:solidFill>
                  <a:schemeClr val="tx1">
                    <a:tint val="75000"/>
                  </a:schemeClr>
                </a:solidFill>
              </a:defRPr>
            </a:lvl1pPr>
            <a:lvl2pPr marL="347980" indent="0">
              <a:buNone/>
              <a:defRPr sz="1520">
                <a:solidFill>
                  <a:schemeClr val="tx1">
                    <a:tint val="75000"/>
                  </a:schemeClr>
                </a:solidFill>
              </a:defRPr>
            </a:lvl2pPr>
            <a:lvl3pPr marL="695960" indent="0">
              <a:buNone/>
              <a:defRPr sz="1370">
                <a:solidFill>
                  <a:schemeClr val="tx1">
                    <a:tint val="75000"/>
                  </a:schemeClr>
                </a:solidFill>
              </a:defRPr>
            </a:lvl3pPr>
            <a:lvl4pPr marL="1043940" indent="0">
              <a:buNone/>
              <a:defRPr sz="1220">
                <a:solidFill>
                  <a:schemeClr val="tx1">
                    <a:tint val="75000"/>
                  </a:schemeClr>
                </a:solidFill>
              </a:defRPr>
            </a:lvl4pPr>
            <a:lvl5pPr marL="1391920" indent="0">
              <a:buNone/>
              <a:defRPr sz="1220">
                <a:solidFill>
                  <a:schemeClr val="tx1">
                    <a:tint val="75000"/>
                  </a:schemeClr>
                </a:solidFill>
              </a:defRPr>
            </a:lvl5pPr>
            <a:lvl6pPr marL="1739900" indent="0">
              <a:buNone/>
              <a:defRPr sz="1220">
                <a:solidFill>
                  <a:schemeClr val="tx1">
                    <a:tint val="75000"/>
                  </a:schemeClr>
                </a:solidFill>
              </a:defRPr>
            </a:lvl6pPr>
            <a:lvl7pPr marL="2087880" indent="0">
              <a:buNone/>
              <a:defRPr sz="1220">
                <a:solidFill>
                  <a:schemeClr val="tx1">
                    <a:tint val="75000"/>
                  </a:schemeClr>
                </a:solidFill>
              </a:defRPr>
            </a:lvl7pPr>
            <a:lvl8pPr marL="2435860" indent="0">
              <a:buNone/>
              <a:defRPr sz="1220">
                <a:solidFill>
                  <a:schemeClr val="tx1">
                    <a:tint val="75000"/>
                  </a:schemeClr>
                </a:solidFill>
              </a:defRPr>
            </a:lvl8pPr>
            <a:lvl9pPr marL="2783840" indent="0">
              <a:buNone/>
              <a:defRPr sz="122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04912" y="1389503"/>
            <a:ext cx="4975821" cy="33118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5927080" y="1389503"/>
            <a:ext cx="4975821" cy="33118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06437" y="277901"/>
            <a:ext cx="10097989" cy="100890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06438" y="1279552"/>
            <a:ext cx="4952953" cy="627089"/>
          </a:xfrm>
        </p:spPr>
        <p:txBody>
          <a:bodyPr anchor="b"/>
          <a:lstStyle>
            <a:lvl1pPr marL="0" indent="0">
              <a:buNone/>
              <a:defRPr sz="1825" b="1"/>
            </a:lvl1pPr>
            <a:lvl2pPr marL="347980" indent="0">
              <a:buNone/>
              <a:defRPr sz="1520" b="1"/>
            </a:lvl2pPr>
            <a:lvl3pPr marL="695960" indent="0">
              <a:buNone/>
              <a:defRPr sz="1370" b="1"/>
            </a:lvl3pPr>
            <a:lvl4pPr marL="1043940" indent="0">
              <a:buNone/>
              <a:defRPr sz="1220" b="1"/>
            </a:lvl4pPr>
            <a:lvl5pPr marL="1391920" indent="0">
              <a:buNone/>
              <a:defRPr sz="1220" b="1"/>
            </a:lvl5pPr>
            <a:lvl6pPr marL="1739900" indent="0">
              <a:buNone/>
              <a:defRPr sz="1220" b="1"/>
            </a:lvl6pPr>
            <a:lvl7pPr marL="2087880" indent="0">
              <a:buNone/>
              <a:defRPr sz="1220" b="1"/>
            </a:lvl7pPr>
            <a:lvl8pPr marL="2435860" indent="0">
              <a:buNone/>
              <a:defRPr sz="1220" b="1"/>
            </a:lvl8pPr>
            <a:lvl9pPr marL="2783840" indent="0">
              <a:buNone/>
              <a:defRPr sz="122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06438" y="1906640"/>
            <a:ext cx="4952953" cy="280438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5927081" y="1279552"/>
            <a:ext cx="4977345" cy="627089"/>
          </a:xfrm>
        </p:spPr>
        <p:txBody>
          <a:bodyPr anchor="b"/>
          <a:lstStyle>
            <a:lvl1pPr marL="0" indent="0">
              <a:buNone/>
              <a:defRPr sz="1825" b="1"/>
            </a:lvl1pPr>
            <a:lvl2pPr marL="347980" indent="0">
              <a:buNone/>
              <a:defRPr sz="1520" b="1"/>
            </a:lvl2pPr>
            <a:lvl3pPr marL="695960" indent="0">
              <a:buNone/>
              <a:defRPr sz="1370" b="1"/>
            </a:lvl3pPr>
            <a:lvl4pPr marL="1043940" indent="0">
              <a:buNone/>
              <a:defRPr sz="1220" b="1"/>
            </a:lvl4pPr>
            <a:lvl5pPr marL="1391920" indent="0">
              <a:buNone/>
              <a:defRPr sz="1220" b="1"/>
            </a:lvl5pPr>
            <a:lvl6pPr marL="1739900" indent="0">
              <a:buNone/>
              <a:defRPr sz="1220" b="1"/>
            </a:lvl6pPr>
            <a:lvl7pPr marL="2087880" indent="0">
              <a:buNone/>
              <a:defRPr sz="1220" b="1"/>
            </a:lvl7pPr>
            <a:lvl8pPr marL="2435860" indent="0">
              <a:buNone/>
              <a:defRPr sz="1220" b="1"/>
            </a:lvl8pPr>
            <a:lvl9pPr marL="2783840" indent="0">
              <a:buNone/>
              <a:defRPr sz="122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5927081" y="1906640"/>
            <a:ext cx="4977345" cy="280438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06438" y="347980"/>
            <a:ext cx="3776074" cy="1217930"/>
          </a:xfrm>
        </p:spPr>
        <p:txBody>
          <a:bodyPr anchor="b"/>
          <a:lstStyle>
            <a:lvl1pPr>
              <a:defRPr sz="2435"/>
            </a:lvl1pPr>
          </a:lstStyle>
          <a:p>
            <a:r>
              <a:rPr lang="zh-CN" altLang="en-US"/>
              <a:t>单击此处编辑母版标题样式</a:t>
            </a:r>
            <a:endParaRPr lang="en-US" dirty="0"/>
          </a:p>
        </p:txBody>
      </p:sp>
      <p:sp>
        <p:nvSpPr>
          <p:cNvPr id="3" name="Content Placeholder 2"/>
          <p:cNvSpPr>
            <a:spLocks noGrp="1"/>
          </p:cNvSpPr>
          <p:nvPr>
            <p:ph idx="1"/>
          </p:nvPr>
        </p:nvSpPr>
        <p:spPr>
          <a:xfrm>
            <a:off x="4977346" y="751541"/>
            <a:ext cx="5927080" cy="3709370"/>
          </a:xfrm>
        </p:spPr>
        <p:txBody>
          <a:bodyPr/>
          <a:lstStyle>
            <a:lvl1pPr>
              <a:defRPr sz="2435"/>
            </a:lvl1pPr>
            <a:lvl2pPr>
              <a:defRPr sz="2130"/>
            </a:lvl2pPr>
            <a:lvl3pPr>
              <a:defRPr sz="1825"/>
            </a:lvl3pPr>
            <a:lvl4pPr>
              <a:defRPr sz="1520"/>
            </a:lvl4pPr>
            <a:lvl5pPr>
              <a:defRPr sz="1520"/>
            </a:lvl5pPr>
            <a:lvl6pPr>
              <a:defRPr sz="1520"/>
            </a:lvl6pPr>
            <a:lvl7pPr>
              <a:defRPr sz="1520"/>
            </a:lvl7pPr>
            <a:lvl8pPr>
              <a:defRPr sz="1520"/>
            </a:lvl8pPr>
            <a:lvl9pPr>
              <a:defRPr sz="152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06438" y="1565910"/>
            <a:ext cx="3776074" cy="2901042"/>
          </a:xfrm>
        </p:spPr>
        <p:txBody>
          <a:bodyPr/>
          <a:lstStyle>
            <a:lvl1pPr marL="0" indent="0">
              <a:buNone/>
              <a:defRPr sz="1220"/>
            </a:lvl1pPr>
            <a:lvl2pPr marL="347980" indent="0">
              <a:buNone/>
              <a:defRPr sz="1065"/>
            </a:lvl2pPr>
            <a:lvl3pPr marL="695960" indent="0">
              <a:buNone/>
              <a:defRPr sz="915"/>
            </a:lvl3pPr>
            <a:lvl4pPr marL="1043940" indent="0">
              <a:buNone/>
              <a:defRPr sz="760"/>
            </a:lvl4pPr>
            <a:lvl5pPr marL="1391920" indent="0">
              <a:buNone/>
              <a:defRPr sz="760"/>
            </a:lvl5pPr>
            <a:lvl6pPr marL="1739900" indent="0">
              <a:buNone/>
              <a:defRPr sz="760"/>
            </a:lvl6pPr>
            <a:lvl7pPr marL="2087880" indent="0">
              <a:buNone/>
              <a:defRPr sz="760"/>
            </a:lvl7pPr>
            <a:lvl8pPr marL="2435860" indent="0">
              <a:buNone/>
              <a:defRPr sz="760"/>
            </a:lvl8pPr>
            <a:lvl9pPr marL="2783840" indent="0">
              <a:buNone/>
              <a:defRPr sz="76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6438" y="347980"/>
            <a:ext cx="3776074" cy="1217930"/>
          </a:xfrm>
        </p:spPr>
        <p:txBody>
          <a:bodyPr anchor="b"/>
          <a:lstStyle>
            <a:lvl1pPr>
              <a:defRPr sz="243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977346" y="751541"/>
            <a:ext cx="5927080" cy="3709370"/>
          </a:xfrm>
        </p:spPr>
        <p:txBody>
          <a:bodyPr anchor="t"/>
          <a:lstStyle>
            <a:lvl1pPr marL="0" indent="0">
              <a:buNone/>
              <a:defRPr sz="2435"/>
            </a:lvl1pPr>
            <a:lvl2pPr marL="347980" indent="0">
              <a:buNone/>
              <a:defRPr sz="2130"/>
            </a:lvl2pPr>
            <a:lvl3pPr marL="695960" indent="0">
              <a:buNone/>
              <a:defRPr sz="1825"/>
            </a:lvl3pPr>
            <a:lvl4pPr marL="1043940" indent="0">
              <a:buNone/>
              <a:defRPr sz="1520"/>
            </a:lvl4pPr>
            <a:lvl5pPr marL="1391920" indent="0">
              <a:buNone/>
              <a:defRPr sz="1520"/>
            </a:lvl5pPr>
            <a:lvl6pPr marL="1739900" indent="0">
              <a:buNone/>
              <a:defRPr sz="1520"/>
            </a:lvl6pPr>
            <a:lvl7pPr marL="2087880" indent="0">
              <a:buNone/>
              <a:defRPr sz="1520"/>
            </a:lvl7pPr>
            <a:lvl8pPr marL="2435860" indent="0">
              <a:buNone/>
              <a:defRPr sz="1520"/>
            </a:lvl8pPr>
            <a:lvl9pPr marL="2783840" indent="0">
              <a:buNone/>
              <a:defRPr sz="1520"/>
            </a:lvl9pPr>
          </a:lstStyle>
          <a:p>
            <a:r>
              <a:rPr lang="zh-CN" altLang="en-US"/>
              <a:t>单击图标添加图片</a:t>
            </a:r>
            <a:endParaRPr lang="en-US" dirty="0"/>
          </a:p>
        </p:txBody>
      </p:sp>
      <p:sp>
        <p:nvSpPr>
          <p:cNvPr id="4" name="Text Placeholder 3"/>
          <p:cNvSpPr>
            <a:spLocks noGrp="1"/>
          </p:cNvSpPr>
          <p:nvPr>
            <p:ph type="body" sz="half" idx="2"/>
          </p:nvPr>
        </p:nvSpPr>
        <p:spPr>
          <a:xfrm>
            <a:off x="806438" y="1565910"/>
            <a:ext cx="3776074" cy="2901042"/>
          </a:xfrm>
        </p:spPr>
        <p:txBody>
          <a:bodyPr/>
          <a:lstStyle>
            <a:lvl1pPr marL="0" indent="0">
              <a:buNone/>
              <a:defRPr sz="1220"/>
            </a:lvl1pPr>
            <a:lvl2pPr marL="347980" indent="0">
              <a:buNone/>
              <a:defRPr sz="1065"/>
            </a:lvl2pPr>
            <a:lvl3pPr marL="695960" indent="0">
              <a:buNone/>
              <a:defRPr sz="915"/>
            </a:lvl3pPr>
            <a:lvl4pPr marL="1043940" indent="0">
              <a:buNone/>
              <a:defRPr sz="760"/>
            </a:lvl4pPr>
            <a:lvl5pPr marL="1391920" indent="0">
              <a:buNone/>
              <a:defRPr sz="760"/>
            </a:lvl5pPr>
            <a:lvl6pPr marL="1739900" indent="0">
              <a:buNone/>
              <a:defRPr sz="760"/>
            </a:lvl6pPr>
            <a:lvl7pPr marL="2087880" indent="0">
              <a:buNone/>
              <a:defRPr sz="760"/>
            </a:lvl7pPr>
            <a:lvl8pPr marL="2435860" indent="0">
              <a:buNone/>
              <a:defRPr sz="760"/>
            </a:lvl8pPr>
            <a:lvl9pPr marL="2783840" indent="0">
              <a:buNone/>
              <a:defRPr sz="76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6B01B12-B667-EE47-AD2C-F80EBC77DA5B}"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856DF1E-A0EB-9743-8544-F7E487BA4B14}"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912" y="277901"/>
            <a:ext cx="10097989" cy="100890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04912" y="1389503"/>
            <a:ext cx="10097989" cy="331185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04912" y="4837889"/>
            <a:ext cx="2634258" cy="277901"/>
          </a:xfrm>
          <a:prstGeom prst="rect">
            <a:avLst/>
          </a:prstGeom>
        </p:spPr>
        <p:txBody>
          <a:bodyPr vert="horz" lIns="91440" tIns="45720" rIns="91440" bIns="45720" rtlCol="0" anchor="ctr"/>
          <a:lstStyle>
            <a:lvl1pPr algn="l">
              <a:defRPr sz="915">
                <a:solidFill>
                  <a:schemeClr val="tx1">
                    <a:tint val="75000"/>
                  </a:schemeClr>
                </a:solidFill>
              </a:defRPr>
            </a:lvl1pPr>
          </a:lstStyle>
          <a:p>
            <a:fld id="{96B01B12-B667-EE47-AD2C-F80EBC77DA5B}"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878213" y="4837889"/>
            <a:ext cx="3951387" cy="277901"/>
          </a:xfrm>
          <a:prstGeom prst="rect">
            <a:avLst/>
          </a:prstGeom>
        </p:spPr>
        <p:txBody>
          <a:bodyPr vert="horz" lIns="91440" tIns="45720" rIns="91440" bIns="45720" rtlCol="0" anchor="ctr"/>
          <a:lstStyle>
            <a:lvl1pPr algn="ctr">
              <a:defRPr sz="915">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268643" y="4837889"/>
            <a:ext cx="2634258" cy="277901"/>
          </a:xfrm>
          <a:prstGeom prst="rect">
            <a:avLst/>
          </a:prstGeom>
        </p:spPr>
        <p:txBody>
          <a:bodyPr vert="horz" lIns="91440" tIns="45720" rIns="91440" bIns="45720" rtlCol="0" anchor="ctr"/>
          <a:lstStyle>
            <a:lvl1pPr algn="r">
              <a:defRPr sz="915">
                <a:solidFill>
                  <a:schemeClr val="tx1">
                    <a:tint val="75000"/>
                  </a:schemeClr>
                </a:solidFill>
              </a:defRPr>
            </a:lvl1pPr>
          </a:lstStyle>
          <a:p>
            <a:fld id="{4856DF1E-A0EB-9743-8544-F7E487BA4B14}"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95325" rtl="0" eaLnBrk="1" latinLnBrk="0" hangingPunct="1">
        <a:lnSpc>
          <a:spcPct val="90000"/>
        </a:lnSpc>
        <a:spcBef>
          <a:spcPct val="0"/>
        </a:spcBef>
        <a:buNone/>
        <a:defRPr sz="3350" kern="1200">
          <a:solidFill>
            <a:schemeClr val="tx1"/>
          </a:solidFill>
          <a:latin typeface="+mj-lt"/>
          <a:ea typeface="+mj-ea"/>
          <a:cs typeface="+mj-cs"/>
        </a:defRPr>
      </a:lvl1pPr>
    </p:titleStyle>
    <p:bodyStyle>
      <a:lvl1pPr marL="173990" indent="-173990" algn="l" defTabSz="695325" rtl="0" eaLnBrk="1" latinLnBrk="0" hangingPunct="1">
        <a:lnSpc>
          <a:spcPct val="90000"/>
        </a:lnSpc>
        <a:spcBef>
          <a:spcPts val="760"/>
        </a:spcBef>
        <a:buFont typeface="Arial" panose="020B0604020202090204" pitchFamily="34" charset="0"/>
        <a:buChar char="•"/>
        <a:defRPr sz="2130" kern="1200">
          <a:solidFill>
            <a:schemeClr val="tx1"/>
          </a:solidFill>
          <a:latin typeface="+mn-lt"/>
          <a:ea typeface="+mn-ea"/>
          <a:cs typeface="+mn-cs"/>
        </a:defRPr>
      </a:lvl1pPr>
      <a:lvl2pPr marL="521970" indent="-173990" algn="l" defTabSz="695325" rtl="0" eaLnBrk="1" latinLnBrk="0" hangingPunct="1">
        <a:lnSpc>
          <a:spcPct val="90000"/>
        </a:lnSpc>
        <a:spcBef>
          <a:spcPts val="380"/>
        </a:spcBef>
        <a:buFont typeface="Arial" panose="020B0604020202090204" pitchFamily="34" charset="0"/>
        <a:buChar char="•"/>
        <a:defRPr sz="1825" kern="1200">
          <a:solidFill>
            <a:schemeClr val="tx1"/>
          </a:solidFill>
          <a:latin typeface="+mn-lt"/>
          <a:ea typeface="+mn-ea"/>
          <a:cs typeface="+mn-cs"/>
        </a:defRPr>
      </a:lvl2pPr>
      <a:lvl3pPr marL="869950" indent="-173990" algn="l" defTabSz="695325" rtl="0" eaLnBrk="1" latinLnBrk="0" hangingPunct="1">
        <a:lnSpc>
          <a:spcPct val="90000"/>
        </a:lnSpc>
        <a:spcBef>
          <a:spcPts val="380"/>
        </a:spcBef>
        <a:buFont typeface="Arial" panose="020B0604020202090204" pitchFamily="34" charset="0"/>
        <a:buChar char="•"/>
        <a:defRPr sz="1520" kern="1200">
          <a:solidFill>
            <a:schemeClr val="tx1"/>
          </a:solidFill>
          <a:latin typeface="+mn-lt"/>
          <a:ea typeface="+mn-ea"/>
          <a:cs typeface="+mn-cs"/>
        </a:defRPr>
      </a:lvl3pPr>
      <a:lvl4pPr marL="121793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4pPr>
      <a:lvl5pPr marL="156591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5pPr>
      <a:lvl6pPr marL="191389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6pPr>
      <a:lvl7pPr marL="226187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7pPr>
      <a:lvl8pPr marL="260985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8pPr>
      <a:lvl9pPr marL="2957830" indent="-173990" algn="l" defTabSz="695325" rtl="0" eaLnBrk="1" latinLnBrk="0" hangingPunct="1">
        <a:lnSpc>
          <a:spcPct val="90000"/>
        </a:lnSpc>
        <a:spcBef>
          <a:spcPts val="380"/>
        </a:spcBef>
        <a:buFont typeface="Arial" panose="020B0604020202090204" pitchFamily="34" charset="0"/>
        <a:buChar char="•"/>
        <a:defRPr sz="1370" kern="1200">
          <a:solidFill>
            <a:schemeClr val="tx1"/>
          </a:solidFill>
          <a:latin typeface="+mn-lt"/>
          <a:ea typeface="+mn-ea"/>
          <a:cs typeface="+mn-cs"/>
        </a:defRPr>
      </a:lvl9pPr>
    </p:bodyStyle>
    <p:otherStyle>
      <a:defPPr>
        <a:defRPr lang="en-US"/>
      </a:defPPr>
      <a:lvl1pPr marL="0" algn="l" defTabSz="695325" rtl="0" eaLnBrk="1" latinLnBrk="0" hangingPunct="1">
        <a:defRPr sz="1370" kern="1200">
          <a:solidFill>
            <a:schemeClr val="tx1"/>
          </a:solidFill>
          <a:latin typeface="+mn-lt"/>
          <a:ea typeface="+mn-ea"/>
          <a:cs typeface="+mn-cs"/>
        </a:defRPr>
      </a:lvl1pPr>
      <a:lvl2pPr marL="347980" algn="l" defTabSz="695325" rtl="0" eaLnBrk="1" latinLnBrk="0" hangingPunct="1">
        <a:defRPr sz="1370" kern="1200">
          <a:solidFill>
            <a:schemeClr val="tx1"/>
          </a:solidFill>
          <a:latin typeface="+mn-lt"/>
          <a:ea typeface="+mn-ea"/>
          <a:cs typeface="+mn-cs"/>
        </a:defRPr>
      </a:lvl2pPr>
      <a:lvl3pPr marL="695960" algn="l" defTabSz="695325" rtl="0" eaLnBrk="1" latinLnBrk="0" hangingPunct="1">
        <a:defRPr sz="1370" kern="1200">
          <a:solidFill>
            <a:schemeClr val="tx1"/>
          </a:solidFill>
          <a:latin typeface="+mn-lt"/>
          <a:ea typeface="+mn-ea"/>
          <a:cs typeface="+mn-cs"/>
        </a:defRPr>
      </a:lvl3pPr>
      <a:lvl4pPr marL="1043940" algn="l" defTabSz="695325" rtl="0" eaLnBrk="1" latinLnBrk="0" hangingPunct="1">
        <a:defRPr sz="1370" kern="1200">
          <a:solidFill>
            <a:schemeClr val="tx1"/>
          </a:solidFill>
          <a:latin typeface="+mn-lt"/>
          <a:ea typeface="+mn-ea"/>
          <a:cs typeface="+mn-cs"/>
        </a:defRPr>
      </a:lvl4pPr>
      <a:lvl5pPr marL="1391920" algn="l" defTabSz="695325" rtl="0" eaLnBrk="1" latinLnBrk="0" hangingPunct="1">
        <a:defRPr sz="1370" kern="1200">
          <a:solidFill>
            <a:schemeClr val="tx1"/>
          </a:solidFill>
          <a:latin typeface="+mn-lt"/>
          <a:ea typeface="+mn-ea"/>
          <a:cs typeface="+mn-cs"/>
        </a:defRPr>
      </a:lvl5pPr>
      <a:lvl6pPr marL="1739900" algn="l" defTabSz="695325" rtl="0" eaLnBrk="1" latinLnBrk="0" hangingPunct="1">
        <a:defRPr sz="1370" kern="1200">
          <a:solidFill>
            <a:schemeClr val="tx1"/>
          </a:solidFill>
          <a:latin typeface="+mn-lt"/>
          <a:ea typeface="+mn-ea"/>
          <a:cs typeface="+mn-cs"/>
        </a:defRPr>
      </a:lvl6pPr>
      <a:lvl7pPr marL="2087880" algn="l" defTabSz="695325" rtl="0" eaLnBrk="1" latinLnBrk="0" hangingPunct="1">
        <a:defRPr sz="1370" kern="1200">
          <a:solidFill>
            <a:schemeClr val="tx1"/>
          </a:solidFill>
          <a:latin typeface="+mn-lt"/>
          <a:ea typeface="+mn-ea"/>
          <a:cs typeface="+mn-cs"/>
        </a:defRPr>
      </a:lvl7pPr>
      <a:lvl8pPr marL="2435860" algn="l" defTabSz="695325" rtl="0" eaLnBrk="1" latinLnBrk="0" hangingPunct="1">
        <a:defRPr sz="1370" kern="1200">
          <a:solidFill>
            <a:schemeClr val="tx1"/>
          </a:solidFill>
          <a:latin typeface="+mn-lt"/>
          <a:ea typeface="+mn-ea"/>
          <a:cs typeface="+mn-cs"/>
        </a:defRPr>
      </a:lvl8pPr>
      <a:lvl9pPr marL="2783840" algn="l" defTabSz="695325" rtl="0" eaLnBrk="1" latinLnBrk="0" hangingPunct="1">
        <a:defRPr sz="13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37" y="0"/>
            <a:ext cx="11707738" cy="5219700"/>
          </a:xfrm>
          <a:prstGeom prst="rect">
            <a:avLst/>
          </a:prstGeom>
        </p:spPr>
      </p:pic>
      <p:sp>
        <p:nvSpPr>
          <p:cNvPr id="6" name="文本框 5"/>
          <p:cNvSpPr txBox="1"/>
          <p:nvPr/>
        </p:nvSpPr>
        <p:spPr>
          <a:xfrm>
            <a:off x="3172618" y="1671625"/>
            <a:ext cx="5362575" cy="922020"/>
          </a:xfrm>
          <a:prstGeom prst="rect">
            <a:avLst/>
          </a:prstGeom>
          <a:noFill/>
        </p:spPr>
        <p:txBody>
          <a:bodyPr wrap="none" rtlCol="0">
            <a:spAutoFit/>
          </a:bodyPr>
          <a:lstStyle/>
          <a:p>
            <a:pPr>
              <a:spcBef>
                <a:spcPts val="600"/>
              </a:spcBef>
              <a:spcAft>
                <a:spcPts val="600"/>
              </a:spcAft>
            </a:pPr>
            <a:r>
              <a:rPr kumimoji="1" lang="en-US" altLang="zh-CN" sz="5400" dirty="0">
                <a:solidFill>
                  <a:schemeClr val="bg1"/>
                </a:solidFill>
                <a:latin typeface="Microsoft YaHei" panose="020B0503020204020204" pitchFamily="34" charset="-122"/>
                <a:ea typeface="Microsoft YaHei" panose="020B0503020204020204" pitchFamily="34" charset="-122"/>
              </a:rPr>
              <a:t>Hyperf </a:t>
            </a:r>
            <a:r>
              <a:rPr kumimoji="1" lang="zh-CN" altLang="en-US" sz="5400" dirty="0">
                <a:solidFill>
                  <a:schemeClr val="bg1"/>
                </a:solidFill>
                <a:latin typeface="Microsoft YaHei" panose="020B0503020204020204" pitchFamily="34" charset="-122"/>
                <a:ea typeface="Microsoft YaHei" panose="020B0503020204020204" pitchFamily="34" charset="-122"/>
              </a:rPr>
              <a:t>设计之魂</a:t>
            </a:r>
            <a:endParaRPr kumimoji="1" lang="zh-CN" altLang="en-US" sz="5400" dirty="0">
              <a:solidFill>
                <a:schemeClr val="bg1"/>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4961989" y="2593282"/>
            <a:ext cx="1783080" cy="368300"/>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分享人：黄朝晖</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rPr>
              <a:t>如何做选择？</a:t>
            </a:r>
            <a:endParaRPr lang="zh-CN" altLang="en-US">
              <a:solidFill>
                <a:schemeClr val="bg1"/>
              </a:solidFill>
            </a:endParaRPr>
          </a:p>
        </p:txBody>
      </p:sp>
      <p:sp>
        <p:nvSpPr>
          <p:cNvPr id="3" name="Content Placeholder 2"/>
          <p:cNvSpPr>
            <a:spLocks noGrp="1"/>
          </p:cNvSpPr>
          <p:nvPr>
            <p:ph idx="1"/>
          </p:nvPr>
        </p:nvSpPr>
        <p:spPr>
          <a:xfrm>
            <a:off x="805180" y="1389380"/>
            <a:ext cx="10097770" cy="661670"/>
          </a:xfrm>
        </p:spPr>
        <p:txBody>
          <a:bodyPr>
            <a:normAutofit/>
          </a:bodyPr>
          <a:p>
            <a:pPr algn="l">
              <a:lnSpc>
                <a:spcPct val="130000"/>
              </a:lnSpc>
              <a:spcAft>
                <a:spcPts val="0"/>
              </a:spcAft>
              <a:buFont typeface="Arial" panose="020B0604020202090204" pitchFamily="34" charset="0"/>
              <a:buChar char="•"/>
            </a:pPr>
            <a:r>
              <a:rPr lang="zh-CN" altLang="en-US">
                <a:solidFill>
                  <a:schemeClr val="bg1"/>
                </a:solidFill>
                <a:latin typeface="Microsoft YaHeiy)" charset="0"/>
                <a:sym typeface="+mn-ea"/>
              </a:rPr>
              <a:t>公司发展越来越好，项目的性能压力越来越大，要不要换语言？</a:t>
            </a:r>
            <a:endParaRPr lang="zh-CN" altLang="en-US">
              <a:solidFill>
                <a:schemeClr val="bg1"/>
              </a:solidFill>
              <a:latin typeface="Microsoft YaHeiy)" charset="0"/>
              <a:sym typeface="+mn-ea"/>
            </a:endParaRPr>
          </a:p>
          <a:p>
            <a:pPr algn="l">
              <a:lnSpc>
                <a:spcPct val="130000"/>
              </a:lnSpc>
              <a:spcAft>
                <a:spcPts val="0"/>
              </a:spcAft>
              <a:buFont typeface="Arial" panose="020B0604020202090204" pitchFamily="34" charset="0"/>
              <a:buChar char="•"/>
            </a:pPr>
            <a:endParaRPr lang="zh-CN" altLang="en-US">
              <a:solidFill>
                <a:schemeClr val="bg1"/>
              </a:solidFill>
              <a:latin typeface="Microsoft YaHeiy)" charset="0"/>
              <a:sym typeface="+mn-ea"/>
            </a:endParaRPr>
          </a:p>
        </p:txBody>
      </p:sp>
      <p:sp>
        <p:nvSpPr>
          <p:cNvPr id="4" name="Text Box 3"/>
          <p:cNvSpPr txBox="1"/>
          <p:nvPr/>
        </p:nvSpPr>
        <p:spPr>
          <a:xfrm>
            <a:off x="805180" y="2051050"/>
            <a:ext cx="6232525" cy="930910"/>
          </a:xfrm>
          <a:prstGeom prst="rect">
            <a:avLst/>
          </a:prstGeom>
          <a:noFill/>
        </p:spPr>
        <p:txBody>
          <a:bodyPr wrap="none" rtlCol="0">
            <a:spAutoFit/>
          </a:bodyPr>
          <a:p>
            <a:pPr algn="l">
              <a:lnSpc>
                <a:spcPct val="130000"/>
              </a:lnSpc>
              <a:spcAft>
                <a:spcPts val="0"/>
              </a:spcAft>
              <a:buFont typeface="Arial" panose="020B0604020202090204" pitchFamily="34" charset="0"/>
              <a:buChar char="•"/>
            </a:pPr>
            <a:r>
              <a:rPr lang="en-US" altLang="zh-CN" sz="2100">
                <a:solidFill>
                  <a:schemeClr val="bg1"/>
                </a:solidFill>
                <a:latin typeface="Microsoft YaHeiy)" charset="0"/>
                <a:sym typeface="+mn-ea"/>
              </a:rPr>
              <a:t> </a:t>
            </a:r>
            <a:r>
              <a:rPr lang="zh-CN" altLang="en-US" sz="2100">
                <a:solidFill>
                  <a:schemeClr val="bg1"/>
                </a:solidFill>
                <a:latin typeface="Microsoft YaHeiy)" charset="0"/>
                <a:sym typeface="+mn-ea"/>
              </a:rPr>
              <a:t>换语言的话开发速度跟不上项目发展速度怎么办？</a:t>
            </a:r>
            <a:endParaRPr lang="zh-CN" altLang="en-US" sz="2100">
              <a:solidFill>
                <a:schemeClr val="bg1"/>
              </a:solidFill>
              <a:latin typeface="Microsoft YaHeiy)" charset="0"/>
              <a:sym typeface="+mn-ea"/>
            </a:endParaRPr>
          </a:p>
          <a:p>
            <a:pPr algn="l">
              <a:lnSpc>
                <a:spcPct val="130000"/>
              </a:lnSpc>
              <a:spcAft>
                <a:spcPts val="0"/>
              </a:spcAft>
              <a:buFont typeface="Arial" panose="020B0604020202090204" pitchFamily="34" charset="0"/>
              <a:buChar char="•"/>
            </a:pPr>
            <a:endParaRPr lang="zh-CN" altLang="en-US" sz="2100">
              <a:solidFill>
                <a:schemeClr val="bg1"/>
              </a:solidFill>
              <a:latin typeface="Microsoft YaHeiy)" charset="0"/>
              <a:sym typeface="+mn-ea"/>
            </a:endParaRPr>
          </a:p>
        </p:txBody>
      </p:sp>
      <p:sp>
        <p:nvSpPr>
          <p:cNvPr id="5" name="Text Box 4"/>
          <p:cNvSpPr txBox="1"/>
          <p:nvPr/>
        </p:nvSpPr>
        <p:spPr>
          <a:xfrm>
            <a:off x="805180" y="2717165"/>
            <a:ext cx="4811395" cy="930910"/>
          </a:xfrm>
          <a:prstGeom prst="rect">
            <a:avLst/>
          </a:prstGeom>
          <a:noFill/>
        </p:spPr>
        <p:txBody>
          <a:bodyPr wrap="none" rtlCol="0">
            <a:spAutoFit/>
          </a:bodyPr>
          <a:p>
            <a:pPr algn="l">
              <a:lnSpc>
                <a:spcPct val="130000"/>
              </a:lnSpc>
              <a:spcAft>
                <a:spcPts val="0"/>
              </a:spcAft>
              <a:buFont typeface="Arial" panose="020B0604020202090204" pitchFamily="34" charset="0"/>
              <a:buChar char="•"/>
            </a:pPr>
            <a:r>
              <a:rPr lang="en-US" altLang="zh-CN" sz="2100">
                <a:solidFill>
                  <a:schemeClr val="bg1"/>
                </a:solidFill>
                <a:latin typeface="Microsoft YaHeiy)" charset="0"/>
                <a:sym typeface="+mn-ea"/>
              </a:rPr>
              <a:t> </a:t>
            </a:r>
            <a:r>
              <a:rPr lang="zh-CN" altLang="en-US" sz="2100">
                <a:solidFill>
                  <a:schemeClr val="bg1"/>
                </a:solidFill>
                <a:latin typeface="Microsoft YaHeiy)" charset="0"/>
                <a:sym typeface="+mn-ea"/>
              </a:rPr>
              <a:t>换语言的话现有的 PHP 团队怎么办？</a:t>
            </a:r>
            <a:endParaRPr lang="zh-CN" altLang="en-US" sz="2100">
              <a:solidFill>
                <a:schemeClr val="bg1"/>
              </a:solidFill>
              <a:latin typeface="Microsoft YaHeiy)" charset="0"/>
              <a:sym typeface="+mn-ea"/>
            </a:endParaRPr>
          </a:p>
          <a:p>
            <a:pPr algn="l">
              <a:lnSpc>
                <a:spcPct val="130000"/>
              </a:lnSpc>
              <a:spcAft>
                <a:spcPts val="0"/>
              </a:spcAft>
              <a:buFont typeface="Arial" panose="020B0604020202090204" pitchFamily="34" charset="0"/>
              <a:buChar char="•"/>
            </a:pPr>
            <a:endParaRPr lang="zh-CN" altLang="en-US" sz="2100">
              <a:solidFill>
                <a:schemeClr val="bg1"/>
              </a:solidFill>
              <a:latin typeface="Microsoft YaHeiy)" charset="0"/>
              <a:sym typeface="+mn-ea"/>
            </a:endParaRPr>
          </a:p>
        </p:txBody>
      </p:sp>
      <p:sp>
        <p:nvSpPr>
          <p:cNvPr id="6" name="Text Box 5"/>
          <p:cNvSpPr txBox="1"/>
          <p:nvPr/>
        </p:nvSpPr>
        <p:spPr>
          <a:xfrm>
            <a:off x="805180" y="3417570"/>
            <a:ext cx="6765925" cy="511175"/>
          </a:xfrm>
          <a:prstGeom prst="rect">
            <a:avLst/>
          </a:prstGeom>
          <a:noFill/>
        </p:spPr>
        <p:txBody>
          <a:bodyPr wrap="none" rtlCol="0">
            <a:spAutoFit/>
          </a:bodyPr>
          <a:p>
            <a:pPr algn="l">
              <a:lnSpc>
                <a:spcPct val="130000"/>
              </a:lnSpc>
              <a:spcAft>
                <a:spcPts val="0"/>
              </a:spcAft>
              <a:buFont typeface="Arial" panose="020B0604020202090204" pitchFamily="34" charset="0"/>
              <a:buChar char="•"/>
            </a:pPr>
            <a:r>
              <a:rPr lang="en-US" altLang="zh-CN" sz="2100">
                <a:solidFill>
                  <a:schemeClr val="bg1"/>
                </a:solidFill>
                <a:latin typeface="Microsoft YaHeiy)" charset="0"/>
                <a:sym typeface="+mn-ea"/>
              </a:rPr>
              <a:t> </a:t>
            </a:r>
            <a:r>
              <a:rPr lang="zh-CN" altLang="en-US" sz="2100">
                <a:solidFill>
                  <a:schemeClr val="bg1"/>
                </a:solidFill>
                <a:latin typeface="Microsoft YaHeiy)" charset="0"/>
                <a:sym typeface="+mn-ea"/>
              </a:rPr>
              <a:t>不换的话现有的性能问题和项目庞大的问题如何解决？</a:t>
            </a:r>
            <a:endParaRPr lang="zh-CN" altLang="en-US" sz="2100">
              <a:solidFill>
                <a:schemeClr val="bg1"/>
              </a:solidFill>
              <a:latin typeface="Microsoft YaHeiy)"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33268" y="2148884"/>
            <a:ext cx="7040880" cy="922020"/>
          </a:xfrm>
          <a:prstGeom prst="rect">
            <a:avLst/>
          </a:prstGeom>
          <a:noFill/>
        </p:spPr>
        <p:txBody>
          <a:bodyPr wrap="none" rtlCol="0">
            <a:spAutoFit/>
          </a:bodyPr>
          <a:lstStyle/>
          <a:p>
            <a:pPr>
              <a:spcBef>
                <a:spcPts val="600"/>
              </a:spcBef>
              <a:spcAft>
                <a:spcPts val="600"/>
              </a:spcAft>
            </a:pPr>
            <a:r>
              <a:rPr kumimoji="1" lang="zh-CN" altLang="en-US" sz="5400" dirty="0">
                <a:solidFill>
                  <a:schemeClr val="bg1"/>
                </a:solidFill>
                <a:latin typeface="Microsoft YaHei" panose="020B0503020204020204" pitchFamily="34" charset="-122"/>
                <a:ea typeface="Microsoft YaHei" panose="020B0503020204020204" pitchFamily="34" charset="-122"/>
              </a:rPr>
              <a:t>一个框架满足全周期？</a:t>
            </a:r>
            <a:endParaRPr kumimoji="1" lang="zh-CN" altLang="en-US"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76168" y="2148884"/>
            <a:ext cx="6355080" cy="922020"/>
          </a:xfrm>
          <a:prstGeom prst="rect">
            <a:avLst/>
          </a:prstGeom>
          <a:noFill/>
        </p:spPr>
        <p:txBody>
          <a:bodyPr wrap="none" rtlCol="0">
            <a:spAutoFit/>
          </a:bodyPr>
          <a:lstStyle/>
          <a:p>
            <a:pPr algn="l">
              <a:spcBef>
                <a:spcPts val="600"/>
              </a:spcBef>
              <a:spcAft>
                <a:spcPts val="600"/>
              </a:spcAft>
            </a:pPr>
            <a:r>
              <a:rPr lang="zh-CN" altLang="en-US" sz="5400">
                <a:solidFill>
                  <a:schemeClr val="bg1"/>
                </a:solidFill>
                <a:latin typeface="Microsoft YaHei" charset="0"/>
                <a:ea typeface="Microsoft YaHei" charset="0"/>
                <a:sym typeface="+mn-ea"/>
              </a:rPr>
              <a:t>鱼和熊掌不可兼得？</a:t>
            </a:r>
            <a:endParaRPr kumimoji="1" lang="zh-CN" altLang="en-US" sz="5400" dirty="0">
              <a:solidFill>
                <a:schemeClr val="bg1"/>
              </a:solidFill>
              <a:latin typeface="Microsoft YaHei" charset="0"/>
              <a:ea typeface="Microsoft YaHei"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76168" y="1484674"/>
            <a:ext cx="6355080" cy="2251075"/>
          </a:xfrm>
          <a:prstGeom prst="rect">
            <a:avLst/>
          </a:prstGeom>
          <a:noFill/>
        </p:spPr>
        <p:txBody>
          <a:bodyPr wrap="none" rtlCol="0">
            <a:spAutoFit/>
          </a:bodyPr>
          <a:lstStyle/>
          <a:p>
            <a:pPr marL="0" indent="0" algn="ctr" fontAlgn="auto">
              <a:lnSpc>
                <a:spcPct val="130000"/>
              </a:lnSpc>
              <a:buNone/>
            </a:pPr>
            <a:r>
              <a:rPr lang="zh-CN" altLang="en-US" sz="5400">
                <a:solidFill>
                  <a:schemeClr val="bg1"/>
                </a:solidFill>
                <a:latin typeface="Microsoft YaHei" charset="0"/>
                <a:ea typeface="Microsoft YaHei" charset="0"/>
                <a:sym typeface="+mn-ea"/>
              </a:rPr>
              <a:t>小孩子才做选择</a:t>
            </a:r>
            <a:endParaRPr lang="zh-CN" altLang="en-US" sz="5400">
              <a:solidFill>
                <a:schemeClr val="bg1"/>
              </a:solidFill>
              <a:latin typeface="Microsoft YaHei" charset="0"/>
              <a:ea typeface="Microsoft YaHei" charset="0"/>
              <a:sym typeface="+mn-ea"/>
            </a:endParaRPr>
          </a:p>
          <a:p>
            <a:pPr marL="0" indent="0" algn="ctr" fontAlgn="auto">
              <a:lnSpc>
                <a:spcPct val="130000"/>
              </a:lnSpc>
              <a:buNone/>
            </a:pPr>
            <a:r>
              <a:rPr lang="zh-CN" altLang="en-US" sz="5400">
                <a:solidFill>
                  <a:schemeClr val="bg1"/>
                </a:solidFill>
                <a:latin typeface="Microsoft YaHei" charset="0"/>
                <a:ea typeface="Microsoft YaHei" charset="0"/>
                <a:sym typeface="+mn-ea"/>
              </a:rPr>
              <a:t>成年人当然是全都要</a:t>
            </a:r>
            <a:endParaRPr kumimoji="1" lang="zh-CN" altLang="en-US" sz="5400" dirty="0">
              <a:solidFill>
                <a:schemeClr val="bg1"/>
              </a:solidFill>
              <a:latin typeface="Microsoft YaHei" charset="0"/>
              <a:ea typeface="Microsoft YaHei"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rPr>
              <a:t>Hyperf</a:t>
            </a:r>
            <a:endParaRPr lang="zh-CN" altLang="en-US">
              <a:solidFill>
                <a:schemeClr val="bg1"/>
              </a:solidFill>
            </a:endParaRPr>
          </a:p>
        </p:txBody>
      </p:sp>
      <p:sp>
        <p:nvSpPr>
          <p:cNvPr id="3" name="Content Placeholder 2"/>
          <p:cNvSpPr>
            <a:spLocks noGrp="1"/>
          </p:cNvSpPr>
          <p:nvPr>
            <p:ph idx="1"/>
          </p:nvPr>
        </p:nvSpPr>
        <p:spPr/>
        <p:txBody>
          <a:bodyPr/>
          <a:p>
            <a:r>
              <a:rPr lang="zh-CN" altLang="en-US">
                <a:solidFill>
                  <a:schemeClr val="bg1"/>
                </a:solidFill>
                <a:sym typeface="+mn-ea"/>
              </a:rPr>
              <a:t>一个企业级的 </a:t>
            </a:r>
            <a:r>
              <a:rPr lang="en-US" altLang="zh-CN">
                <a:solidFill>
                  <a:schemeClr val="bg1"/>
                </a:solidFill>
                <a:sym typeface="+mn-ea"/>
              </a:rPr>
              <a:t>PHP </a:t>
            </a:r>
            <a:r>
              <a:rPr lang="zh-CN" altLang="en-US">
                <a:solidFill>
                  <a:schemeClr val="bg1"/>
                </a:solidFill>
                <a:sym typeface="+mn-ea"/>
              </a:rPr>
              <a:t>协程框架，基于 </a:t>
            </a:r>
            <a:r>
              <a:rPr lang="en-US" altLang="zh-CN">
                <a:solidFill>
                  <a:schemeClr val="bg1"/>
                </a:solidFill>
                <a:sym typeface="+mn-ea"/>
              </a:rPr>
              <a:t>Swoole </a:t>
            </a:r>
            <a:r>
              <a:rPr lang="zh-CN" altLang="en-US">
                <a:solidFill>
                  <a:schemeClr val="bg1"/>
                </a:solidFill>
                <a:sym typeface="+mn-ea"/>
              </a:rPr>
              <a:t>和</a:t>
            </a:r>
            <a:r>
              <a:rPr lang="zh-CN" altLang="en-US">
                <a:solidFill>
                  <a:schemeClr val="bg1"/>
                </a:solidFill>
                <a:sym typeface="+mn-ea"/>
              </a:rPr>
              <a:t> </a:t>
            </a:r>
            <a:r>
              <a:rPr lang="en-US" altLang="zh-CN">
                <a:solidFill>
                  <a:schemeClr val="bg1"/>
                </a:solidFill>
                <a:sym typeface="+mn-ea"/>
              </a:rPr>
              <a:t>Swow</a:t>
            </a:r>
            <a:endParaRPr lang="en-US" altLang="zh-CN">
              <a:solidFill>
                <a:schemeClr val="bg1"/>
              </a:solidFill>
              <a:sym typeface="+mn-ea"/>
            </a:endParaRPr>
          </a:p>
          <a:p>
            <a:r>
              <a:rPr lang="en-US" altLang="zh-CN">
                <a:solidFill>
                  <a:schemeClr val="bg1"/>
                </a:solidFill>
                <a:sym typeface="+mn-ea"/>
              </a:rPr>
              <a:t>高性能、高灵活性，内置协程服务器及</a:t>
            </a:r>
            <a:r>
              <a:rPr lang="zh-CN" altLang="en-US">
                <a:solidFill>
                  <a:schemeClr val="bg1"/>
                </a:solidFill>
                <a:sym typeface="+mn-ea"/>
              </a:rPr>
              <a:t>超过 </a:t>
            </a:r>
            <a:r>
              <a:rPr lang="en-US" altLang="zh-CN">
                <a:solidFill>
                  <a:schemeClr val="bg1"/>
                </a:solidFill>
                <a:sym typeface="+mn-ea"/>
              </a:rPr>
              <a:t>100 </a:t>
            </a:r>
            <a:r>
              <a:rPr lang="zh-CN" altLang="en-US">
                <a:solidFill>
                  <a:schemeClr val="bg1"/>
                </a:solidFill>
                <a:sym typeface="+mn-ea"/>
              </a:rPr>
              <a:t>个</a:t>
            </a:r>
            <a:r>
              <a:rPr lang="en-US" altLang="zh-CN">
                <a:solidFill>
                  <a:schemeClr val="bg1"/>
                </a:solidFill>
                <a:sym typeface="+mn-ea"/>
              </a:rPr>
              <a:t>常用的</a:t>
            </a:r>
            <a:r>
              <a:rPr lang="zh-CN" altLang="en-US">
                <a:solidFill>
                  <a:schemeClr val="bg1"/>
                </a:solidFill>
                <a:sym typeface="+mn-ea"/>
              </a:rPr>
              <a:t>协程化</a:t>
            </a:r>
            <a:r>
              <a:rPr lang="en-US" altLang="zh-CN">
                <a:solidFill>
                  <a:schemeClr val="bg1"/>
                </a:solidFill>
                <a:sym typeface="+mn-ea"/>
              </a:rPr>
              <a:t>组件</a:t>
            </a:r>
            <a:endParaRPr lang="en-US" altLang="zh-CN">
              <a:solidFill>
                <a:schemeClr val="bg1"/>
              </a:solidFill>
              <a:sym typeface="+mn-ea"/>
            </a:endParaRPr>
          </a:p>
          <a:p>
            <a:r>
              <a:rPr lang="en-US" altLang="zh-CN">
                <a:solidFill>
                  <a:schemeClr val="bg1"/>
                </a:solidFill>
                <a:sym typeface="+mn-ea"/>
              </a:rPr>
              <a:t>性能较传统基于 PHP-FPM 的框架有质的提升</a:t>
            </a:r>
            <a:endParaRPr lang="en-US" altLang="zh-CN">
              <a:solidFill>
                <a:schemeClr val="bg1"/>
              </a:solidFill>
              <a:sym typeface="+mn-ea"/>
            </a:endParaRPr>
          </a:p>
          <a:p>
            <a:r>
              <a:rPr lang="en-US" altLang="zh-CN">
                <a:solidFill>
                  <a:schemeClr val="bg1"/>
                </a:solidFill>
                <a:sym typeface="+mn-ea"/>
              </a:rPr>
              <a:t>标准组件均基于 PSR </a:t>
            </a:r>
            <a:r>
              <a:rPr lang="zh-CN" altLang="en-US">
                <a:solidFill>
                  <a:schemeClr val="bg1"/>
                </a:solidFill>
                <a:sym typeface="+mn-ea"/>
              </a:rPr>
              <a:t>规范</a:t>
            </a:r>
            <a:r>
              <a:rPr lang="en-US" altLang="zh-CN">
                <a:solidFill>
                  <a:schemeClr val="bg1"/>
                </a:solidFill>
                <a:sym typeface="+mn-ea"/>
              </a:rPr>
              <a:t>实现</a:t>
            </a:r>
            <a:r>
              <a:rPr lang="zh-CN" altLang="en-US">
                <a:solidFill>
                  <a:schemeClr val="bg1"/>
                </a:solidFill>
                <a:sym typeface="+mn-ea"/>
              </a:rPr>
              <a:t>，强类型风格</a:t>
            </a:r>
            <a:endParaRPr lang="en-US" altLang="zh-CN">
              <a:solidFill>
                <a:schemeClr val="bg1"/>
              </a:solidFill>
              <a:sym typeface="+mn-ea"/>
            </a:endParaRPr>
          </a:p>
          <a:p>
            <a:r>
              <a:rPr lang="en-US" altLang="zh-CN">
                <a:solidFill>
                  <a:schemeClr val="bg1"/>
                </a:solidFill>
                <a:sym typeface="+mn-ea"/>
              </a:rPr>
              <a:t>基于强大的依赖注入设计，保证了绝大部分组件或类都是 可替换 与 可复用 的</a:t>
            </a:r>
            <a:endParaRPr lang="zh-CN" altLang="en-US">
              <a:solidFill>
                <a:schemeClr val="bg1"/>
              </a:solidFill>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zh-CN" altLang="en-US">
              <a:solidFill>
                <a:schemeClr val="bg1"/>
              </a:solidFill>
            </a:endParaRPr>
          </a:p>
        </p:txBody>
      </p:sp>
      <p:pic>
        <p:nvPicPr>
          <p:cNvPr id="4" name="Content Placeholder 3" descr="/Users/huangzh/Downloads/微词云 (1) (1).png微词云 (1) (1)"/>
          <p:cNvPicPr>
            <a:picLocks noChangeAspect="1"/>
          </p:cNvPicPr>
          <p:nvPr>
            <p:ph idx="1"/>
          </p:nvPr>
        </p:nvPicPr>
        <p:blipFill>
          <a:blip r:embed="rId1"/>
          <a:srcRect/>
          <a:stretch>
            <a:fillRect/>
          </a:stretch>
        </p:blipFill>
        <p:spPr>
          <a:xfrm>
            <a:off x="2813685" y="116840"/>
            <a:ext cx="6080125" cy="49860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rPr>
              <a:t>Hyperf</a:t>
            </a:r>
            <a:endParaRPr lang="zh-CN" altLang="en-US">
              <a:solidFill>
                <a:schemeClr val="bg1"/>
              </a:solidFill>
            </a:endParaRPr>
          </a:p>
        </p:txBody>
      </p:sp>
      <p:sp>
        <p:nvSpPr>
          <p:cNvPr id="3" name="Content Placeholder 2"/>
          <p:cNvSpPr>
            <a:spLocks noGrp="1"/>
          </p:cNvSpPr>
          <p:nvPr>
            <p:ph idx="1"/>
          </p:nvPr>
        </p:nvSpPr>
        <p:spPr/>
        <p:txBody>
          <a:bodyPr/>
          <a:p>
            <a:r>
              <a:rPr lang="zh-CN" altLang="en-US">
                <a:solidFill>
                  <a:schemeClr val="bg1"/>
                </a:solidFill>
                <a:sym typeface="+mn-ea"/>
              </a:rPr>
              <a:t>项目</a:t>
            </a:r>
            <a:r>
              <a:rPr lang="zh-CN" altLang="en-US">
                <a:solidFill>
                  <a:schemeClr val="bg1"/>
                </a:solidFill>
                <a:sym typeface="+mn-ea"/>
              </a:rPr>
              <a:t>启动于 18 年 8月</a:t>
            </a:r>
            <a:endParaRPr lang="zh-CN" altLang="en-US">
              <a:solidFill>
                <a:schemeClr val="bg1"/>
              </a:solidFill>
              <a:sym typeface="+mn-ea"/>
            </a:endParaRPr>
          </a:p>
          <a:p>
            <a:r>
              <a:rPr lang="zh-CN" altLang="en-US">
                <a:solidFill>
                  <a:schemeClr val="bg1"/>
                </a:solidFill>
                <a:sym typeface="+mn-ea"/>
              </a:rPr>
              <a:t>19 年 6 月 20 日发布 1.0 版本</a:t>
            </a:r>
            <a:endParaRPr lang="zh-CN" altLang="en-US">
              <a:solidFill>
                <a:schemeClr val="bg1"/>
              </a:solidFill>
              <a:sym typeface="+mn-ea"/>
            </a:endParaRPr>
          </a:p>
          <a:p>
            <a:r>
              <a:rPr lang="en-US" altLang="zh-CN">
                <a:solidFill>
                  <a:schemeClr val="bg1"/>
                </a:solidFill>
                <a:sym typeface="+mn-ea"/>
              </a:rPr>
              <a:t>20</a:t>
            </a:r>
            <a:r>
              <a:rPr lang="zh-CN" altLang="en-US">
                <a:solidFill>
                  <a:schemeClr val="bg1"/>
                </a:solidFill>
                <a:sym typeface="+mn-ea"/>
              </a:rPr>
              <a:t> 年 </a:t>
            </a:r>
            <a:r>
              <a:rPr lang="en-US" altLang="zh-CN">
                <a:solidFill>
                  <a:schemeClr val="bg1"/>
                </a:solidFill>
                <a:sym typeface="+mn-ea"/>
              </a:rPr>
              <a:t>6</a:t>
            </a:r>
            <a:r>
              <a:rPr lang="zh-CN" altLang="en-US">
                <a:solidFill>
                  <a:schemeClr val="bg1"/>
                </a:solidFill>
                <a:sym typeface="+mn-ea"/>
              </a:rPr>
              <a:t> 月 </a:t>
            </a:r>
            <a:r>
              <a:rPr lang="en-US" altLang="zh-CN">
                <a:solidFill>
                  <a:schemeClr val="bg1"/>
                </a:solidFill>
                <a:sym typeface="+mn-ea"/>
              </a:rPr>
              <a:t>23 </a:t>
            </a:r>
            <a:r>
              <a:rPr lang="zh-CN" altLang="en-US">
                <a:solidFill>
                  <a:schemeClr val="bg1"/>
                </a:solidFill>
                <a:sym typeface="+mn-ea"/>
              </a:rPr>
              <a:t>日发布 </a:t>
            </a:r>
            <a:r>
              <a:rPr lang="en-US" altLang="zh-CN">
                <a:solidFill>
                  <a:schemeClr val="bg1"/>
                </a:solidFill>
                <a:sym typeface="+mn-ea"/>
              </a:rPr>
              <a:t>2.0</a:t>
            </a:r>
            <a:r>
              <a:rPr lang="zh-CN" altLang="en-US">
                <a:solidFill>
                  <a:schemeClr val="bg1"/>
                </a:solidFill>
                <a:sym typeface="+mn-ea"/>
              </a:rPr>
              <a:t> 版本</a:t>
            </a:r>
            <a:endParaRPr lang="zh-CN" altLang="en-US">
              <a:solidFill>
                <a:schemeClr val="bg1"/>
              </a:solidFill>
              <a:sym typeface="+mn-ea"/>
            </a:endParaRPr>
          </a:p>
          <a:p>
            <a:r>
              <a:rPr lang="zh-CN" altLang="en-US">
                <a:solidFill>
                  <a:schemeClr val="bg1"/>
                </a:solidFill>
                <a:sym typeface="+mn-ea"/>
              </a:rPr>
              <a:t>每周发布一个兼容的迭代版本，每个变更都有 Changelog</a:t>
            </a:r>
            <a:endParaRPr lang="zh-CN" altLang="en-US">
              <a:solidFill>
                <a:schemeClr val="bg1"/>
              </a:solidFill>
              <a:sym typeface="+mn-ea"/>
            </a:endParaRPr>
          </a:p>
          <a:p>
            <a:r>
              <a:rPr lang="zh-CN" altLang="en-US">
                <a:solidFill>
                  <a:schemeClr val="bg1"/>
                </a:solidFill>
                <a:sym typeface="+mn-ea"/>
              </a:rPr>
              <a:t>目前共发布了 </a:t>
            </a:r>
            <a:r>
              <a:rPr lang="en-US" altLang="zh-CN">
                <a:solidFill>
                  <a:schemeClr val="bg1"/>
                </a:solidFill>
                <a:sym typeface="+mn-ea"/>
              </a:rPr>
              <a:t>69</a:t>
            </a:r>
            <a:r>
              <a:rPr lang="zh-CN" altLang="en-US">
                <a:solidFill>
                  <a:schemeClr val="bg1"/>
                </a:solidFill>
                <a:sym typeface="+mn-ea"/>
              </a:rPr>
              <a:t> 个版本 </a:t>
            </a:r>
            <a:endParaRPr lang="zh-CN" altLang="en-US">
              <a:solidFill>
                <a:schemeClr val="bg1"/>
              </a:solidFill>
              <a:sym typeface="+mn-ea"/>
            </a:endParaRPr>
          </a:p>
          <a:p>
            <a:r>
              <a:rPr lang="zh-CN" altLang="en-US">
                <a:solidFill>
                  <a:schemeClr val="bg1"/>
                </a:solidFill>
                <a:sym typeface="+mn-ea"/>
              </a:rPr>
              <a:t>至今一年半 Github 获得 </a:t>
            </a:r>
            <a:r>
              <a:rPr lang="en-US" altLang="zh-CN">
                <a:solidFill>
                  <a:schemeClr val="bg1"/>
                </a:solidFill>
                <a:sym typeface="+mn-ea"/>
              </a:rPr>
              <a:t>3</a:t>
            </a:r>
            <a:r>
              <a:rPr lang="zh-CN" altLang="en-US">
                <a:solidFill>
                  <a:schemeClr val="bg1"/>
                </a:solidFill>
                <a:sym typeface="+mn-ea"/>
              </a:rPr>
              <a:t>,</a:t>
            </a:r>
            <a:r>
              <a:rPr lang="en-US" altLang="zh-CN">
                <a:solidFill>
                  <a:schemeClr val="bg1"/>
                </a:solidFill>
                <a:sym typeface="+mn-ea"/>
              </a:rPr>
              <a:t>320</a:t>
            </a:r>
            <a:r>
              <a:rPr lang="zh-CN" altLang="en-US">
                <a:solidFill>
                  <a:schemeClr val="bg1"/>
                </a:solidFill>
                <a:sym typeface="+mn-ea"/>
              </a:rPr>
              <a:t> 个 star，共 </a:t>
            </a:r>
            <a:r>
              <a:rPr lang="en-US" altLang="zh-CN">
                <a:solidFill>
                  <a:schemeClr val="bg1"/>
                </a:solidFill>
                <a:sym typeface="+mn-ea"/>
              </a:rPr>
              <a:t>6</a:t>
            </a:r>
            <a:r>
              <a:rPr lang="zh-CN" altLang="en-US">
                <a:solidFill>
                  <a:schemeClr val="bg1"/>
                </a:solidFill>
                <a:sym typeface="+mn-ea"/>
              </a:rPr>
              <a:t>,0</a:t>
            </a:r>
            <a:r>
              <a:rPr lang="en-US" altLang="zh-CN">
                <a:solidFill>
                  <a:schemeClr val="bg1"/>
                </a:solidFill>
                <a:sym typeface="+mn-ea"/>
              </a:rPr>
              <a:t>53</a:t>
            </a:r>
            <a:r>
              <a:rPr lang="zh-CN" altLang="en-US">
                <a:solidFill>
                  <a:schemeClr val="bg1"/>
                </a:solidFill>
                <a:sym typeface="+mn-ea"/>
              </a:rPr>
              <a:t> commits，</a:t>
            </a:r>
            <a:r>
              <a:rPr lang="en-US" altLang="zh-CN">
                <a:solidFill>
                  <a:schemeClr val="bg1"/>
                </a:solidFill>
                <a:sym typeface="+mn-ea"/>
              </a:rPr>
              <a:t>1580</a:t>
            </a:r>
            <a:r>
              <a:rPr lang="zh-CN" altLang="en-US">
                <a:solidFill>
                  <a:schemeClr val="bg1"/>
                </a:solidFill>
                <a:sym typeface="+mn-ea"/>
              </a:rPr>
              <a:t>+ Pull Requests，</a:t>
            </a:r>
            <a:r>
              <a:rPr lang="en-US" altLang="zh-CN">
                <a:solidFill>
                  <a:schemeClr val="bg1"/>
                </a:solidFill>
                <a:sym typeface="+mn-ea"/>
              </a:rPr>
              <a:t>166</a:t>
            </a:r>
            <a:r>
              <a:rPr lang="zh-CN" altLang="en-US">
                <a:solidFill>
                  <a:schemeClr val="bg1"/>
                </a:solidFill>
                <a:sym typeface="+mn-ea"/>
              </a:rPr>
              <a:t>+ Contributors</a:t>
            </a:r>
            <a:endParaRPr lang="zh-CN" altLang="en-US">
              <a:solidFill>
                <a:schemeClr val="bg1"/>
              </a:solidFill>
              <a:sym typeface="+mn-ea"/>
            </a:endParaRPr>
          </a:p>
          <a:p>
            <a:r>
              <a:rPr lang="en-US" altLang="zh-CN">
                <a:solidFill>
                  <a:schemeClr val="bg1"/>
                </a:solidFill>
                <a:sym typeface="+mn-ea"/>
              </a:rPr>
              <a:t>100</a:t>
            </a:r>
            <a:r>
              <a:rPr lang="zh-CN" altLang="en-US">
                <a:solidFill>
                  <a:schemeClr val="bg1"/>
                </a:solidFill>
                <a:sym typeface="+mn-ea"/>
              </a:rPr>
              <a:t>+ 个组件，1,</a:t>
            </a:r>
            <a:r>
              <a:rPr lang="en-US" altLang="zh-CN">
                <a:solidFill>
                  <a:schemeClr val="bg1"/>
                </a:solidFill>
                <a:sym typeface="+mn-ea"/>
              </a:rPr>
              <a:t>602</a:t>
            </a:r>
            <a:r>
              <a:rPr lang="zh-CN" altLang="en-US">
                <a:solidFill>
                  <a:schemeClr val="bg1"/>
                </a:solidFill>
                <a:sym typeface="+mn-ea"/>
              </a:rPr>
              <a:t>tests，</a:t>
            </a:r>
            <a:r>
              <a:rPr lang="en-US" altLang="zh-CN">
                <a:solidFill>
                  <a:schemeClr val="bg1"/>
                </a:solidFill>
                <a:sym typeface="+mn-ea"/>
              </a:rPr>
              <a:t>4</a:t>
            </a:r>
            <a:r>
              <a:rPr lang="zh-CN" altLang="en-US">
                <a:solidFill>
                  <a:schemeClr val="bg1"/>
                </a:solidFill>
                <a:sym typeface="+mn-ea"/>
              </a:rPr>
              <a:t>,</a:t>
            </a:r>
            <a:r>
              <a:rPr lang="en-US" altLang="zh-CN">
                <a:solidFill>
                  <a:schemeClr val="bg1"/>
                </a:solidFill>
                <a:sym typeface="+mn-ea"/>
              </a:rPr>
              <a:t>94</a:t>
            </a:r>
            <a:r>
              <a:rPr lang="zh-CN" altLang="en-US">
                <a:solidFill>
                  <a:schemeClr val="bg1"/>
                </a:solidFill>
                <a:sym typeface="+mn-ea"/>
              </a:rPr>
              <a:t>4 assertions</a:t>
            </a:r>
            <a:endParaRPr lang="zh-CN" altLang="en-US">
              <a:solidFill>
                <a:schemeClr val="bg1"/>
              </a:solidFill>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0447" y="278536"/>
            <a:ext cx="10097989" cy="1008901"/>
          </a:xfrm>
        </p:spPr>
        <p:txBody>
          <a:bodyPr/>
          <a:p>
            <a:r>
              <a:rPr lang="en-US" altLang="zh-CN">
                <a:solidFill>
                  <a:schemeClr val="bg1"/>
                </a:solidFill>
              </a:rPr>
              <a:t>Hyperf</a:t>
            </a:r>
            <a:endParaRPr lang="zh-CN" altLang="en-US">
              <a:solidFill>
                <a:schemeClr val="bg1"/>
              </a:solidFill>
            </a:endParaRPr>
          </a:p>
        </p:txBody>
      </p:sp>
      <p:pic>
        <p:nvPicPr>
          <p:cNvPr id="16" name="Content Placeholder 15"/>
          <p:cNvPicPr>
            <a:picLocks noChangeAspect="1"/>
          </p:cNvPicPr>
          <p:nvPr>
            <p:ph idx="1"/>
          </p:nvPr>
        </p:nvPicPr>
        <p:blipFill>
          <a:blip r:embed="rId1"/>
          <a:stretch>
            <a:fillRect/>
          </a:stretch>
        </p:blipFill>
        <p:spPr>
          <a:xfrm>
            <a:off x="2198370" y="496570"/>
            <a:ext cx="7311390" cy="4226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rPr>
              <a:t>Hyperf</a:t>
            </a:r>
            <a:endParaRPr lang="zh-CN" altLang="en-US">
              <a:solidFill>
                <a:schemeClr val="bg1"/>
              </a:solidFill>
            </a:endParaRPr>
          </a:p>
        </p:txBody>
      </p:sp>
      <p:pic>
        <p:nvPicPr>
          <p:cNvPr id="14" name="Content Placeholder 13" descr="Hyperf大事记 (4)"/>
          <p:cNvPicPr>
            <a:picLocks noChangeAspect="1"/>
          </p:cNvPicPr>
          <p:nvPr>
            <p:ph idx="1"/>
          </p:nvPr>
        </p:nvPicPr>
        <p:blipFill>
          <a:blip r:embed="rId1"/>
          <a:stretch>
            <a:fillRect/>
          </a:stretch>
        </p:blipFill>
        <p:spPr>
          <a:xfrm>
            <a:off x="805180" y="1787525"/>
            <a:ext cx="10097770" cy="2514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rPr>
              <a:t>初衷</a:t>
            </a:r>
            <a:endParaRPr lang="zh-CN" altLang="en-US">
              <a:solidFill>
                <a:schemeClr val="bg1"/>
              </a:solidFill>
            </a:endParaRPr>
          </a:p>
        </p:txBody>
      </p:sp>
      <p:sp>
        <p:nvSpPr>
          <p:cNvPr id="3" name="Content Placeholder 2"/>
          <p:cNvSpPr>
            <a:spLocks noGrp="1"/>
          </p:cNvSpPr>
          <p:nvPr>
            <p:ph idx="1"/>
          </p:nvPr>
        </p:nvSpPr>
        <p:spPr/>
        <p:txBody>
          <a:bodyPr>
            <a:normAutofit/>
          </a:bodyPr>
          <a:p>
            <a:pPr algn="l">
              <a:lnSpc>
                <a:spcPct val="130000"/>
              </a:lnSpc>
              <a:spcAft>
                <a:spcPts val="0"/>
              </a:spcAft>
              <a:buFont typeface="Arial" panose="020B0604020202090204" pitchFamily="34" charset="0"/>
              <a:buChar char="•"/>
            </a:pPr>
            <a:r>
              <a:rPr lang="en-US">
                <a:solidFill>
                  <a:schemeClr val="bg1"/>
                </a:solidFill>
                <a:latin typeface="Lantinghei SC" panose="02000000000000000000" charset="-122"/>
                <a:ea typeface="Lantinghei SC" panose="02000000000000000000" charset="-122"/>
                <a:sym typeface="+mn-ea"/>
              </a:rPr>
              <a:t> </a:t>
            </a:r>
            <a:r>
              <a:rPr>
                <a:solidFill>
                  <a:schemeClr val="bg1"/>
                </a:solidFill>
                <a:latin typeface="Lantinghei SC" panose="02000000000000000000" charset="-122"/>
                <a:ea typeface="Lantinghei SC" panose="02000000000000000000" charset="-122"/>
                <a:sym typeface="+mn-ea"/>
              </a:rPr>
              <a:t>尽管现在基于 PHP 语言开发的框架处于一个百花争鸣的时代，但仍旧未能看到一个优雅的设计与超高性能的共存的完美框架，亦没有看到一个</a:t>
            </a:r>
            <a:r>
              <a:rPr lang="en-US">
                <a:solidFill>
                  <a:schemeClr val="bg1"/>
                </a:solidFill>
                <a:latin typeface="Lantinghei SC" panose="02000000000000000000" charset="-122"/>
                <a:ea typeface="Lantinghei SC" panose="02000000000000000000" charset="-122"/>
                <a:sym typeface="+mn-ea"/>
              </a:rPr>
              <a:t>“</a:t>
            </a:r>
            <a:r>
              <a:rPr>
                <a:solidFill>
                  <a:schemeClr val="bg1"/>
                </a:solidFill>
                <a:latin typeface="Lantinghei SC" panose="02000000000000000000" charset="-122"/>
                <a:ea typeface="Lantinghei SC" panose="02000000000000000000" charset="-122"/>
                <a:sym typeface="+mn-ea"/>
              </a:rPr>
              <a:t>真正</a:t>
            </a:r>
            <a:r>
              <a:rPr lang="en-US">
                <a:solidFill>
                  <a:schemeClr val="bg1"/>
                </a:solidFill>
                <a:latin typeface="Lantinghei SC" panose="02000000000000000000" charset="-122"/>
                <a:ea typeface="Lantinghei SC" panose="02000000000000000000" charset="-122"/>
                <a:sym typeface="+mn-ea"/>
              </a:rPr>
              <a:t>”</a:t>
            </a:r>
            <a:r>
              <a:rPr>
                <a:solidFill>
                  <a:schemeClr val="bg1"/>
                </a:solidFill>
                <a:latin typeface="Lantinghei SC" panose="02000000000000000000" charset="-122"/>
                <a:ea typeface="Lantinghei SC" panose="02000000000000000000" charset="-122"/>
                <a:sym typeface="+mn-ea"/>
              </a:rPr>
              <a:t>为 PHP 微服务铺路的框架，此为初衷，我们将持续投入并为此努力</a:t>
            </a:r>
            <a:endParaRPr>
              <a:solidFill>
                <a:schemeClr val="bg1"/>
              </a:solidFill>
              <a:latin typeface="Lantinghei SC" panose="02000000000000000000" charset="-122"/>
              <a:ea typeface="Lantinghei SC" panose="02000000000000000000" charset="-122"/>
            </a:endParaRPr>
          </a:p>
          <a:p>
            <a:pPr algn="l">
              <a:lnSpc>
                <a:spcPct val="130000"/>
              </a:lnSpc>
              <a:spcAft>
                <a:spcPts val="0"/>
              </a:spcAft>
              <a:buFont typeface="Arial" panose="020B0604020202090204" pitchFamily="34" charset="0"/>
              <a:buChar char="•"/>
            </a:pPr>
            <a:r>
              <a:rPr lang="zh-CN">
                <a:solidFill>
                  <a:schemeClr val="bg1"/>
                </a:solidFill>
                <a:latin typeface="Lantinghei SC" panose="02000000000000000000" charset="-122"/>
                <a:ea typeface="Lantinghei SC" panose="02000000000000000000" charset="-122"/>
                <a:sym typeface="+mn-ea"/>
              </a:rPr>
              <a:t> 各种 持久化</a:t>
            </a:r>
            <a:r>
              <a:rPr lang="en-US" altLang="zh-CN">
                <a:solidFill>
                  <a:schemeClr val="bg1"/>
                </a:solidFill>
                <a:latin typeface="Lantinghei SC" panose="02000000000000000000" charset="-122"/>
                <a:ea typeface="Lantinghei SC" panose="02000000000000000000" charset="-122"/>
                <a:sym typeface="+mn-ea"/>
              </a:rPr>
              <a:t>/</a:t>
            </a:r>
            <a:r>
              <a:rPr lang="zh-CN" altLang="en-US">
                <a:solidFill>
                  <a:schemeClr val="bg1"/>
                </a:solidFill>
                <a:latin typeface="Lantinghei SC" panose="02000000000000000000" charset="-122"/>
                <a:ea typeface="Lantinghei SC" panose="02000000000000000000" charset="-122"/>
                <a:sym typeface="+mn-ea"/>
              </a:rPr>
              <a:t>协程 </a:t>
            </a:r>
            <a:r>
              <a:rPr lang="zh-CN">
                <a:solidFill>
                  <a:schemeClr val="bg1"/>
                </a:solidFill>
                <a:latin typeface="Lantinghei SC" panose="02000000000000000000" charset="-122"/>
                <a:ea typeface="Lantinghei SC" panose="02000000000000000000" charset="-122"/>
                <a:sym typeface="+mn-ea"/>
              </a:rPr>
              <a:t>框架开发产物无法沉淀和复用，设计上强耦合，而 </a:t>
            </a:r>
            <a:r>
              <a:rPr lang="en-US" altLang="zh-CN">
                <a:solidFill>
                  <a:schemeClr val="bg1"/>
                </a:solidFill>
                <a:latin typeface="Lantinghei SC" panose="02000000000000000000" charset="-122"/>
                <a:ea typeface="Lantinghei SC" panose="02000000000000000000" charset="-122"/>
                <a:sym typeface="+mn-ea"/>
              </a:rPr>
              <a:t>Hyperf </a:t>
            </a:r>
            <a:r>
              <a:rPr lang="zh-CN" altLang="en-US">
                <a:solidFill>
                  <a:schemeClr val="bg1"/>
                </a:solidFill>
                <a:latin typeface="Lantinghei SC" panose="02000000000000000000" charset="-122"/>
                <a:ea typeface="Lantinghei SC" panose="02000000000000000000" charset="-122"/>
                <a:sym typeface="+mn-ea"/>
              </a:rPr>
              <a:t>每个组件从设计之初就考虑如何在其它框架上复用</a:t>
            </a:r>
            <a:endParaRPr lang="zh-CN" altLang="en-US">
              <a:solidFill>
                <a:schemeClr val="bg1"/>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rPr>
              <a:t>关于我</a:t>
            </a:r>
            <a:endParaRPr lang="zh-CN" altLang="en-US">
              <a:solidFill>
                <a:schemeClr val="bg1"/>
              </a:solidFill>
            </a:endParaRPr>
          </a:p>
        </p:txBody>
      </p:sp>
      <p:sp>
        <p:nvSpPr>
          <p:cNvPr id="3" name="Content Placeholder 2"/>
          <p:cNvSpPr>
            <a:spLocks noGrp="1"/>
          </p:cNvSpPr>
          <p:nvPr>
            <p:ph idx="1"/>
          </p:nvPr>
        </p:nvSpPr>
        <p:spPr/>
        <p:txBody>
          <a:bodyPr/>
          <a:p>
            <a:r>
              <a:rPr lang="zh-CN" altLang="en-US">
                <a:solidFill>
                  <a:schemeClr val="bg1"/>
                </a:solidFill>
                <a:sym typeface="+mn-ea"/>
              </a:rPr>
              <a:t>黄朝晖</a:t>
            </a:r>
            <a:endParaRPr lang="zh-CN" altLang="en-US">
              <a:solidFill>
                <a:schemeClr val="bg1"/>
              </a:solidFill>
              <a:sym typeface="+mn-ea"/>
            </a:endParaRPr>
          </a:p>
          <a:p>
            <a:r>
              <a:rPr lang="en-US" altLang="zh-CN">
                <a:solidFill>
                  <a:schemeClr val="bg1"/>
                </a:solidFill>
                <a:sym typeface="+mn-ea"/>
              </a:rPr>
              <a:t>Hyperf </a:t>
            </a:r>
            <a:r>
              <a:rPr lang="zh-CN" altLang="en-US">
                <a:solidFill>
                  <a:schemeClr val="bg1"/>
                </a:solidFill>
                <a:sym typeface="+mn-ea"/>
              </a:rPr>
              <a:t>开源项目创始人</a:t>
            </a:r>
            <a:endParaRPr lang="zh-CN" altLang="en-US">
              <a:solidFill>
                <a:schemeClr val="bg1"/>
              </a:solidFill>
              <a:sym typeface="+mn-ea"/>
            </a:endParaRPr>
          </a:p>
          <a:p>
            <a:r>
              <a:rPr lang="en-US" altLang="zh-CN">
                <a:solidFill>
                  <a:schemeClr val="bg1"/>
                </a:solidFill>
                <a:sym typeface="+mn-ea"/>
              </a:rPr>
              <a:t>KK</a:t>
            </a:r>
            <a:r>
              <a:rPr lang="zh-CN" altLang="en-US">
                <a:solidFill>
                  <a:schemeClr val="bg1"/>
                </a:solidFill>
                <a:sym typeface="+mn-ea"/>
              </a:rPr>
              <a:t>集团技术负责人</a:t>
            </a:r>
            <a:endParaRPr lang="zh-CN" altLang="en-US">
              <a:solidFill>
                <a:schemeClr val="bg1"/>
              </a:solidFill>
              <a:sym typeface="+mn-ea"/>
            </a:endParaRPr>
          </a:p>
          <a:p>
            <a:r>
              <a:rPr lang="zh-CN" altLang="en-US">
                <a:solidFill>
                  <a:schemeClr val="bg1"/>
                </a:solidFill>
                <a:sym typeface="+mn-ea"/>
              </a:rPr>
              <a:t>阿里云</a:t>
            </a:r>
            <a:r>
              <a:rPr lang="en-US" altLang="zh-CN">
                <a:solidFill>
                  <a:schemeClr val="bg1"/>
                </a:solidFill>
                <a:sym typeface="+mn-ea"/>
              </a:rPr>
              <a:t>MVP</a:t>
            </a:r>
            <a:endParaRPr lang="en-US" altLang="zh-CN">
              <a:solidFill>
                <a:schemeClr val="bg1"/>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带来的变化</a:t>
            </a:r>
            <a:endParaRPr lang="zh-CN" altLang="en-US">
              <a:solidFill>
                <a:schemeClr val="bg1"/>
              </a:solidFill>
            </a:endParaRPr>
          </a:p>
        </p:txBody>
      </p:sp>
      <p:sp>
        <p:nvSpPr>
          <p:cNvPr id="3" name="Content Placeholder 2"/>
          <p:cNvSpPr>
            <a:spLocks noGrp="1"/>
          </p:cNvSpPr>
          <p:nvPr>
            <p:ph idx="1"/>
          </p:nvPr>
        </p:nvSpPr>
        <p:spPr/>
        <p:txBody>
          <a:bodyPr>
            <a:normAutofit/>
          </a:bodyPr>
          <a:p>
            <a:pPr algn="l">
              <a:lnSpc>
                <a:spcPct val="130000"/>
              </a:lnSpc>
              <a:spcAft>
                <a:spcPts val="0"/>
              </a:spcAft>
              <a:buFont typeface="Arial" panose="020B0604020202090204" pitchFamily="34" charset="0"/>
              <a:buChar char="•"/>
            </a:pPr>
            <a:r>
              <a:rPr lang="en-US">
                <a:solidFill>
                  <a:schemeClr val="bg1"/>
                </a:solidFill>
                <a:latin typeface="Lantinghei SC" panose="02000000000000000000" charset="-122"/>
                <a:ea typeface="Lantinghei SC" panose="02000000000000000000" charset="-122"/>
                <a:sym typeface="+mn-ea"/>
              </a:rPr>
              <a:t> </a:t>
            </a:r>
            <a:r>
              <a:rPr lang="zh-CN" altLang="en-US">
                <a:solidFill>
                  <a:schemeClr val="bg1"/>
                </a:solidFill>
                <a:latin typeface="Lantinghei SC" panose="02000000000000000000" charset="-122"/>
                <a:ea typeface="Lantinghei SC" panose="02000000000000000000" charset="-122"/>
                <a:sym typeface="+mn-ea"/>
              </a:rPr>
              <a:t>从 </a:t>
            </a:r>
            <a:r>
              <a:rPr lang="en-US" altLang="zh-CN">
                <a:solidFill>
                  <a:schemeClr val="bg1"/>
                </a:solidFill>
                <a:latin typeface="Lantinghei SC" panose="02000000000000000000" charset="-122"/>
                <a:ea typeface="Lantinghei SC" panose="02000000000000000000" charset="-122"/>
                <a:sym typeface="+mn-ea"/>
              </a:rPr>
              <a:t>PHP-FPM </a:t>
            </a:r>
            <a:r>
              <a:rPr lang="zh-CN" altLang="en-US">
                <a:solidFill>
                  <a:schemeClr val="bg1"/>
                </a:solidFill>
                <a:latin typeface="Lantinghei SC" panose="02000000000000000000" charset="-122"/>
                <a:ea typeface="Lantinghei SC" panose="02000000000000000000" charset="-122"/>
                <a:sym typeface="+mn-ea"/>
              </a:rPr>
              <a:t>转向 </a:t>
            </a:r>
            <a:r>
              <a:rPr lang="en-US" altLang="zh-CN">
                <a:solidFill>
                  <a:schemeClr val="bg1"/>
                </a:solidFill>
                <a:latin typeface="Lantinghei SC" panose="02000000000000000000" charset="-122"/>
                <a:ea typeface="Lantinghei SC" panose="02000000000000000000" charset="-122"/>
                <a:sym typeface="+mn-ea"/>
              </a:rPr>
              <a:t>PHP-CLI</a:t>
            </a:r>
            <a:endParaRPr lang="en-US" altLang="zh-CN">
              <a:solidFill>
                <a:schemeClr val="bg1"/>
              </a:solidFill>
              <a:latin typeface="Lantinghei SC" panose="02000000000000000000" charset="-122"/>
              <a:ea typeface="Lantinghei SC" panose="02000000000000000000" charset="-122"/>
              <a:sym typeface="+mn-ea"/>
            </a:endParaRPr>
          </a:p>
          <a:p>
            <a:pPr algn="l">
              <a:lnSpc>
                <a:spcPct val="13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 从 「同步阻塞」 转向 「异步非阻塞」</a:t>
            </a:r>
            <a:endParaRPr lang="zh-CN" altLang="en-US">
              <a:solidFill>
                <a:schemeClr val="bg1"/>
              </a:solidFill>
              <a:latin typeface="Lantinghei SC" panose="02000000000000000000" charset="-122"/>
              <a:ea typeface="Lantinghei SC" panose="02000000000000000000" charset="-122"/>
              <a:sym typeface="+mn-ea"/>
            </a:endParaRPr>
          </a:p>
          <a:p>
            <a:pPr algn="l">
              <a:lnSpc>
                <a:spcPct val="13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 从面向「请求」编程 转向 </a:t>
            </a:r>
            <a:r>
              <a:rPr lang="en-US" altLang="zh-CN">
                <a:solidFill>
                  <a:schemeClr val="bg1"/>
                </a:solidFill>
                <a:latin typeface="Lantinghei SC" panose="02000000000000000000" charset="-122"/>
                <a:ea typeface="Lantinghei SC" panose="02000000000000000000" charset="-122"/>
                <a:sym typeface="+mn-ea"/>
              </a:rPr>
              <a:t>CSP </a:t>
            </a:r>
            <a:r>
              <a:rPr lang="zh-CN" altLang="en-US">
                <a:solidFill>
                  <a:schemeClr val="bg1"/>
                </a:solidFill>
                <a:latin typeface="Lantinghei SC" panose="02000000000000000000" charset="-122"/>
                <a:ea typeface="Lantinghei SC" panose="02000000000000000000" charset="-122"/>
                <a:sym typeface="+mn-ea"/>
              </a:rPr>
              <a:t>协程编程</a:t>
            </a:r>
            <a:endParaRPr lang="zh-CN" altLang="en-US">
              <a:solidFill>
                <a:schemeClr val="bg1"/>
              </a:solidFill>
              <a:latin typeface="Lantinghei SC" panose="02000000000000000000" charset="-122"/>
              <a:ea typeface="Lantinghei SC" panose="02000000000000000000" charset="-122"/>
              <a:sym typeface="+mn-ea"/>
            </a:endParaRPr>
          </a:p>
          <a:p>
            <a:pPr algn="l">
              <a:lnSpc>
                <a:spcPct val="130000"/>
              </a:lnSpc>
              <a:spcAft>
                <a:spcPts val="0"/>
              </a:spcAft>
              <a:buFont typeface="Arial" panose="020B0604020202090204" pitchFamily="34" charset="0"/>
              <a:buChar char="•"/>
            </a:pPr>
            <a:r>
              <a:rPr lang="en-US" altLang="zh-CN">
                <a:solidFill>
                  <a:schemeClr val="bg1"/>
                </a:solidFill>
                <a:latin typeface="Lantinghei SC" panose="02000000000000000000" charset="-122"/>
                <a:ea typeface="Lantinghei SC" panose="02000000000000000000" charset="-122"/>
                <a:sym typeface="+mn-ea"/>
              </a:rPr>
              <a:t> </a:t>
            </a:r>
            <a:r>
              <a:rPr lang="zh-CN" altLang="en-US">
                <a:solidFill>
                  <a:schemeClr val="bg1"/>
                </a:solidFill>
                <a:latin typeface="Lantinghei SC" panose="02000000000000000000" charset="-122"/>
                <a:ea typeface="Lantinghei SC" panose="02000000000000000000" charset="-122"/>
                <a:sym typeface="+mn-ea"/>
              </a:rPr>
              <a:t>从 </a:t>
            </a:r>
            <a:r>
              <a:rPr lang="en-US" altLang="zh-CN">
                <a:solidFill>
                  <a:schemeClr val="bg1"/>
                </a:solidFill>
                <a:latin typeface="Lantinghei SC" panose="02000000000000000000" charset="-122"/>
                <a:ea typeface="Lantinghei SC" panose="02000000000000000000" charset="-122"/>
                <a:sym typeface="+mn-ea"/>
              </a:rPr>
              <a:t>HTTP </a:t>
            </a:r>
            <a:r>
              <a:rPr lang="zh-CN" altLang="en-US">
                <a:solidFill>
                  <a:schemeClr val="bg1"/>
                </a:solidFill>
                <a:latin typeface="Lantinghei SC" panose="02000000000000000000" charset="-122"/>
                <a:ea typeface="Lantinghei SC" panose="02000000000000000000" charset="-122"/>
                <a:sym typeface="+mn-ea"/>
              </a:rPr>
              <a:t>到 </a:t>
            </a:r>
            <a:r>
              <a:rPr lang="en-US" altLang="zh-CN">
                <a:solidFill>
                  <a:schemeClr val="bg1"/>
                </a:solidFill>
                <a:latin typeface="Lantinghei SC" panose="02000000000000000000" charset="-122"/>
                <a:ea typeface="Lantinghei SC" panose="02000000000000000000" charset="-122"/>
                <a:sym typeface="+mn-ea"/>
              </a:rPr>
              <a:t>HTTP 1/2 TCP UDP WebSocket </a:t>
            </a:r>
            <a:r>
              <a:rPr lang="zh-CN" altLang="en-US">
                <a:solidFill>
                  <a:schemeClr val="bg1"/>
                </a:solidFill>
                <a:latin typeface="Lantinghei SC" panose="02000000000000000000" charset="-122"/>
                <a:ea typeface="Lantinghei SC" panose="02000000000000000000" charset="-122"/>
                <a:sym typeface="+mn-ea"/>
              </a:rPr>
              <a:t>等</a:t>
            </a:r>
            <a:endParaRPr lang="zh-CN" altLang="en-US">
              <a:solidFill>
                <a:schemeClr val="bg1"/>
              </a:solidFill>
              <a:latin typeface="Lantinghei SC" panose="02000000000000000000" charset="-122"/>
              <a:ea typeface="Lantinghei SC" panose="02000000000000000000" charset="-122"/>
              <a:sym typeface="+mn-ea"/>
            </a:endParaRPr>
          </a:p>
          <a:p>
            <a:pPr algn="l">
              <a:lnSpc>
                <a:spcPct val="13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 从 低性能 到 超高性能</a:t>
            </a:r>
            <a:endParaRPr lang="zh-CN" altLang="en-US">
              <a:solidFill>
                <a:schemeClr val="bg1"/>
              </a:solidFill>
              <a:latin typeface="Lantinghei SC" panose="02000000000000000000" charset="-122"/>
              <a:ea typeface="Lantinghei SC" panose="02000000000000000000" charset="-122"/>
              <a:sym typeface="+mn-ea"/>
            </a:endParaRPr>
          </a:p>
          <a:p>
            <a:pPr algn="l">
              <a:lnSpc>
                <a:spcPct val="13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 但，编程模式的改变也导致 </a:t>
            </a:r>
            <a:r>
              <a:rPr lang="en-US" altLang="zh-CN">
                <a:solidFill>
                  <a:schemeClr val="bg1"/>
                </a:solidFill>
                <a:latin typeface="Lantinghei SC" panose="02000000000000000000" charset="-122"/>
                <a:ea typeface="Lantinghei SC" panose="02000000000000000000" charset="-122"/>
                <a:sym typeface="+mn-ea"/>
              </a:rPr>
              <a:t>PHP </a:t>
            </a:r>
            <a:r>
              <a:rPr lang="zh-CN" altLang="en-US">
                <a:solidFill>
                  <a:schemeClr val="bg1"/>
                </a:solidFill>
                <a:latin typeface="Lantinghei SC" panose="02000000000000000000" charset="-122"/>
                <a:ea typeface="Lantinghei SC" panose="02000000000000000000" charset="-122"/>
                <a:sym typeface="+mn-ea"/>
              </a:rPr>
              <a:t>原来的生态不能完美复用</a:t>
            </a:r>
            <a:endParaRPr lang="zh-CN" altLang="en-US">
              <a:solidFill>
                <a:schemeClr val="bg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latin typeface="Lantinghei SC" panose="02000000000000000000" charset="-122"/>
                <a:ea typeface="Lantinghei SC" panose="02000000000000000000" charset="-122"/>
                <a:sym typeface="+mn-ea"/>
              </a:rPr>
              <a:t>Performance</a:t>
            </a:r>
            <a:endParaRPr lang="en-US" altLang="zh-CN">
              <a:solidFill>
                <a:schemeClr val="bg1"/>
              </a:solidFill>
            </a:endParaRPr>
          </a:p>
        </p:txBody>
      </p:sp>
      <p:sp>
        <p:nvSpPr>
          <p:cNvPr id="3" name="Content Placeholder 2"/>
          <p:cNvSpPr>
            <a:spLocks noGrp="1"/>
          </p:cNvSpPr>
          <p:nvPr>
            <p:ph idx="1"/>
          </p:nvPr>
        </p:nvSpPr>
        <p:spPr/>
        <p:txBody>
          <a:bodyPr>
            <a:normAutofit lnSpcReduction="20000"/>
          </a:bodyPr>
          <a:p>
            <a:pPr marL="457200" indent="-457200" algn="l">
              <a:buFont typeface="Arial" panose="020B0604020202090204" pitchFamily="34" charset="0"/>
              <a:buChar char="•"/>
            </a:pPr>
            <a:r>
              <a:rPr lang="en-US" altLang="zh-CN" sz="2130">
                <a:solidFill>
                  <a:schemeClr val="bg1"/>
                </a:solidFill>
                <a:latin typeface="Lantinghei SC" panose="02000000000000000000" charset="-122"/>
                <a:ea typeface="Lantinghei SC" panose="02000000000000000000" charset="-122"/>
                <a:sym typeface="+mn-ea"/>
              </a:rPr>
              <a:t>ab -k -c 100 -n 10000</a:t>
            </a:r>
            <a:endParaRPr lang="en-US" altLang="zh-CN" sz="2130">
              <a:solidFill>
                <a:schemeClr val="bg1"/>
              </a:solidFill>
              <a:latin typeface="Lantinghei SC" panose="02000000000000000000" charset="-122"/>
              <a:ea typeface="Lantinghei SC" panose="02000000000000000000" charset="-122"/>
              <a:sym typeface="+mn-ea"/>
            </a:endParaRPr>
          </a:p>
          <a:p>
            <a:pPr marL="457200" indent="-457200" algn="l">
              <a:buFont typeface="Arial" panose="020B0604020202090204" pitchFamily="34" charset="0"/>
              <a:buChar char="•"/>
            </a:pPr>
            <a:r>
              <a:rPr lang="en-US" altLang="zh-CN" sz="2130">
                <a:solidFill>
                  <a:schemeClr val="bg1"/>
                </a:solidFill>
                <a:latin typeface="Lantinghei SC" panose="02000000000000000000" charset="-122"/>
                <a:ea typeface="Lantinghei SC" panose="02000000000000000000" charset="-122"/>
                <a:sym typeface="+mn-ea"/>
              </a:rPr>
              <a:t>≈</a:t>
            </a:r>
            <a:r>
              <a:rPr lang="en-US" altLang="zh-CN" sz="2130" b="1">
                <a:solidFill>
                  <a:schemeClr val="bg1"/>
                </a:solidFill>
                <a:latin typeface="Lantinghei SC" panose="02000000000000000000" charset="-122"/>
                <a:ea typeface="Lantinghei SC" panose="02000000000000000000" charset="-122"/>
                <a:sym typeface="+mn-ea"/>
              </a:rPr>
              <a:t>96919</a:t>
            </a:r>
            <a:r>
              <a:rPr lang="en-US" altLang="zh-CN" sz="2130">
                <a:solidFill>
                  <a:schemeClr val="bg1"/>
                </a:solidFill>
                <a:latin typeface="Lantinghei SC" panose="02000000000000000000" charset="-122"/>
                <a:ea typeface="Lantinghei SC" panose="02000000000000000000" charset="-122"/>
                <a:sym typeface="+mn-ea"/>
              </a:rPr>
              <a:t> requests / s</a:t>
            </a:r>
            <a:endParaRPr lang="en-US" altLang="zh-CN" sz="2130">
              <a:solidFill>
                <a:schemeClr val="bg1"/>
              </a:solidFill>
              <a:latin typeface="Lantinghei SC" panose="02000000000000000000" charset="-122"/>
              <a:ea typeface="Lantinghei SC" panose="02000000000000000000" charset="-122"/>
              <a:sym typeface="+mn-ea"/>
            </a:endParaRPr>
          </a:p>
          <a:p>
            <a:pPr marL="457200" indent="-457200" algn="l">
              <a:buFont typeface="Arial" panose="020B0604020202090204" pitchFamily="34" charset="0"/>
              <a:buChar char="•"/>
            </a:pPr>
            <a:r>
              <a:rPr lang="en-US" altLang="zh-CN" sz="2130">
                <a:solidFill>
                  <a:schemeClr val="bg1"/>
                </a:solidFill>
                <a:latin typeface="Lantinghei SC" panose="02000000000000000000" charset="-122"/>
                <a:ea typeface="Lantinghei SC" panose="02000000000000000000" charset="-122"/>
                <a:sym typeface="+mn-ea"/>
              </a:rPr>
              <a:t>time per request</a:t>
            </a:r>
            <a:endParaRPr lang="en-US" altLang="zh-CN" sz="2130">
              <a:solidFill>
                <a:schemeClr val="bg1"/>
              </a:solidFill>
              <a:latin typeface="Lantinghei SC" panose="02000000000000000000" charset="-122"/>
              <a:ea typeface="Lantinghei SC" panose="02000000000000000000" charset="-122"/>
              <a:sym typeface="+mn-ea"/>
            </a:endParaRPr>
          </a:p>
          <a:p>
            <a:pPr marL="914400" lvl="1" indent="-457200" algn="l">
              <a:buFont typeface="Arial" panose="020B0604020202090204" pitchFamily="34" charset="0"/>
              <a:buChar char="•"/>
            </a:pPr>
            <a:r>
              <a:rPr lang="en-US" altLang="zh-CN" sz="2130">
                <a:solidFill>
                  <a:schemeClr val="bg1"/>
                </a:solidFill>
                <a:latin typeface="Lantinghei SC" panose="02000000000000000000" charset="-122"/>
                <a:ea typeface="Lantinghei SC" panose="02000000000000000000" charset="-122"/>
                <a:sym typeface="+mn-ea"/>
              </a:rPr>
              <a:t>1.032 ms (C)</a:t>
            </a:r>
            <a:endParaRPr lang="en-US" altLang="zh-CN" sz="2130">
              <a:solidFill>
                <a:schemeClr val="bg1"/>
              </a:solidFill>
              <a:latin typeface="Lantinghei SC" panose="02000000000000000000" charset="-122"/>
              <a:ea typeface="Lantinghei SC" panose="02000000000000000000" charset="-122"/>
              <a:sym typeface="+mn-ea"/>
            </a:endParaRPr>
          </a:p>
          <a:p>
            <a:pPr marL="914400" lvl="1" indent="-457200" algn="l">
              <a:buFont typeface="Arial" panose="020B0604020202090204" pitchFamily="34" charset="0"/>
              <a:buChar char="•"/>
            </a:pPr>
            <a:r>
              <a:rPr lang="en-US" altLang="zh-CN" sz="2130">
                <a:solidFill>
                  <a:schemeClr val="bg1"/>
                </a:solidFill>
                <a:latin typeface="Lantinghei SC" panose="02000000000000000000" charset="-122"/>
                <a:ea typeface="Lantinghei SC" panose="02000000000000000000" charset="-122"/>
                <a:sym typeface="+mn-ea"/>
              </a:rPr>
              <a:t>0.010 ms (S)</a:t>
            </a:r>
            <a:endParaRPr lang="en-US" altLang="zh-CN" sz="2130">
              <a:solidFill>
                <a:schemeClr val="bg1"/>
              </a:solidFill>
              <a:latin typeface="Lantinghei SC" panose="02000000000000000000" charset="-122"/>
              <a:ea typeface="Lantinghei SC" panose="02000000000000000000" charset="-122"/>
              <a:sym typeface="+mn-ea"/>
            </a:endParaRPr>
          </a:p>
          <a:p>
            <a:pPr marL="457200" lvl="0" indent="-457200" algn="l">
              <a:buFont typeface="Arial" panose="020B0604020202090204" pitchFamily="34" charset="0"/>
              <a:buChar char="•"/>
            </a:pPr>
            <a:r>
              <a:rPr lang="en-US" altLang="zh-CN" sz="2130">
                <a:solidFill>
                  <a:schemeClr val="bg1"/>
                </a:solidFill>
                <a:latin typeface="Lantinghei SC" panose="02000000000000000000" charset="-122"/>
                <a:ea typeface="Lantinghei SC" panose="02000000000000000000" charset="-122"/>
                <a:sym typeface="+mn-ea"/>
              </a:rPr>
              <a:t>% of the requests	</a:t>
            </a:r>
            <a:endParaRPr lang="en-US" altLang="zh-CN" sz="2130">
              <a:solidFill>
                <a:schemeClr val="bg1"/>
              </a:solidFill>
              <a:latin typeface="Lantinghei SC" panose="02000000000000000000" charset="-122"/>
              <a:ea typeface="Lantinghei SC" panose="02000000000000000000" charset="-122"/>
              <a:sym typeface="+mn-ea"/>
            </a:endParaRPr>
          </a:p>
          <a:p>
            <a:pPr marL="914400" lvl="1" indent="-457200" algn="l">
              <a:buFont typeface="Arial" panose="020B0604020202090204" pitchFamily="34" charset="0"/>
              <a:buChar char="•"/>
            </a:pPr>
            <a:r>
              <a:rPr lang="en-US" altLang="zh-CN" sz="2130">
                <a:solidFill>
                  <a:schemeClr val="bg1"/>
                </a:solidFill>
                <a:latin typeface="Lantinghei SC" panose="02000000000000000000" charset="-122"/>
                <a:ea typeface="Lantinghei SC" panose="02000000000000000000" charset="-122"/>
                <a:sym typeface="+mn-ea"/>
              </a:rPr>
              <a:t>95% &lt; 1 ms</a:t>
            </a:r>
            <a:endParaRPr lang="en-US" altLang="zh-CN" sz="2130">
              <a:solidFill>
                <a:schemeClr val="bg1"/>
              </a:solidFill>
              <a:latin typeface="Lantinghei SC" panose="02000000000000000000" charset="-122"/>
              <a:ea typeface="Lantinghei SC" panose="02000000000000000000" charset="-122"/>
              <a:sym typeface="+mn-ea"/>
            </a:endParaRPr>
          </a:p>
          <a:p>
            <a:pPr marL="914400" lvl="1" indent="-457200" algn="l">
              <a:buFont typeface="Arial" panose="020B0604020202090204" pitchFamily="34" charset="0"/>
              <a:buChar char="•"/>
            </a:pPr>
            <a:r>
              <a:rPr lang="en-US" altLang="zh-CN" sz="2130">
                <a:solidFill>
                  <a:schemeClr val="bg1"/>
                </a:solidFill>
                <a:latin typeface="Lantinghei SC" panose="02000000000000000000" charset="-122"/>
                <a:ea typeface="Lantinghei SC" panose="02000000000000000000" charset="-122"/>
                <a:sym typeface="+mn-ea"/>
              </a:rPr>
              <a:t>99% &lt; 2 ms</a:t>
            </a:r>
            <a:endParaRPr lang="zh-CN" altLang="en-US">
              <a:solidFill>
                <a:schemeClr val="bg1"/>
              </a:solidFill>
              <a:sym typeface="+mn-ea"/>
            </a:endParaRPr>
          </a:p>
        </p:txBody>
      </p:sp>
      <p:pic>
        <p:nvPicPr>
          <p:cNvPr id="4" name="图片 3" descr="ab"/>
          <p:cNvPicPr>
            <a:picLocks noChangeAspect="1"/>
          </p:cNvPicPr>
          <p:nvPr/>
        </p:nvPicPr>
        <p:blipFill>
          <a:blip r:embed="rId1"/>
          <a:stretch>
            <a:fillRect/>
          </a:stretch>
        </p:blipFill>
        <p:spPr>
          <a:xfrm>
            <a:off x="4561840" y="-5715"/>
            <a:ext cx="4808220" cy="52311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rPr>
              <a:t>造</a:t>
            </a:r>
            <a:r>
              <a:rPr lang="zh-CN" altLang="en-US">
                <a:solidFill>
                  <a:schemeClr val="bg1"/>
                </a:solidFill>
              </a:rPr>
              <a:t>生态</a:t>
            </a:r>
            <a:endParaRPr lang="zh-CN" altLang="en-US">
              <a:solidFill>
                <a:schemeClr val="bg1"/>
              </a:solidFill>
            </a:endParaRPr>
          </a:p>
        </p:txBody>
      </p:sp>
      <p:sp>
        <p:nvSpPr>
          <p:cNvPr id="3" name="Content Placeholder 2"/>
          <p:cNvSpPr>
            <a:spLocks noGrp="1"/>
          </p:cNvSpPr>
          <p:nvPr>
            <p:ph idx="1"/>
          </p:nvPr>
        </p:nvSpPr>
        <p:spPr/>
        <p:txBody>
          <a:bodyPr>
            <a:normAutofit/>
          </a:bodyPr>
          <a:p>
            <a:pPr algn="l">
              <a:lnSpc>
                <a:spcPct val="130000"/>
              </a:lnSpc>
              <a:spcAft>
                <a:spcPts val="0"/>
              </a:spcAft>
              <a:buFont typeface="Arial" panose="020B0604020202090204" pitchFamily="34" charset="0"/>
              <a:buChar char="•"/>
            </a:pPr>
            <a:r>
              <a:rPr lang="en-US">
                <a:solidFill>
                  <a:schemeClr val="bg1"/>
                </a:solidFill>
                <a:latin typeface="Lantinghei SC" panose="02000000000000000000" charset="-122"/>
                <a:ea typeface="Lantinghei SC" panose="02000000000000000000" charset="-122"/>
                <a:sym typeface="+mn-ea"/>
              </a:rPr>
              <a:t> </a:t>
            </a:r>
            <a:r>
              <a:rPr lang="zh-CN" altLang="en-US">
                <a:solidFill>
                  <a:schemeClr val="bg1"/>
                </a:solidFill>
                <a:latin typeface="Lantinghei SC" panose="02000000000000000000" charset="-122"/>
                <a:ea typeface="Lantinghei SC" panose="02000000000000000000" charset="-122"/>
                <a:sym typeface="+mn-ea"/>
              </a:rPr>
              <a:t>编程模式的改变也导致 </a:t>
            </a:r>
            <a:r>
              <a:rPr lang="en-US" altLang="zh-CN">
                <a:solidFill>
                  <a:schemeClr val="bg1"/>
                </a:solidFill>
                <a:latin typeface="Lantinghei SC" panose="02000000000000000000" charset="-122"/>
                <a:ea typeface="Lantinghei SC" panose="02000000000000000000" charset="-122"/>
                <a:sym typeface="+mn-ea"/>
              </a:rPr>
              <a:t>PHP </a:t>
            </a:r>
            <a:r>
              <a:rPr lang="zh-CN" altLang="en-US">
                <a:solidFill>
                  <a:schemeClr val="bg1"/>
                </a:solidFill>
                <a:latin typeface="Lantinghei SC" panose="02000000000000000000" charset="-122"/>
                <a:ea typeface="Lantinghei SC" panose="02000000000000000000" charset="-122"/>
                <a:sym typeface="+mn-ea"/>
              </a:rPr>
              <a:t>原来的生态不能完美复用</a:t>
            </a:r>
            <a:endParaRPr lang="zh-CN" altLang="en-US">
              <a:solidFill>
                <a:schemeClr val="bg1"/>
              </a:solidFill>
              <a:latin typeface="Lantinghei SC" panose="02000000000000000000" charset="-122"/>
              <a:ea typeface="Lantinghei SC" panose="02000000000000000000" charset="-122"/>
              <a:sym typeface="+mn-ea"/>
            </a:endParaRPr>
          </a:p>
          <a:p>
            <a:pPr algn="l">
              <a:lnSpc>
                <a:spcPct val="130000"/>
              </a:lnSpc>
              <a:spcAft>
                <a:spcPts val="0"/>
              </a:spcAft>
              <a:buFont typeface="Arial" panose="020B0604020202090204" pitchFamily="34" charset="0"/>
              <a:buChar char="•"/>
            </a:pPr>
            <a:r>
              <a:rPr lang="en-US" altLang="zh-CN">
                <a:solidFill>
                  <a:schemeClr val="bg1"/>
                </a:solidFill>
                <a:latin typeface="Lantinghei SC" panose="02000000000000000000" charset="-122"/>
                <a:ea typeface="Lantinghei SC" panose="02000000000000000000" charset="-122"/>
                <a:sym typeface="+mn-ea"/>
              </a:rPr>
              <a:t>Hyperf </a:t>
            </a:r>
            <a:r>
              <a:rPr lang="zh-CN" altLang="en-US">
                <a:solidFill>
                  <a:schemeClr val="bg1"/>
                </a:solidFill>
                <a:latin typeface="Lantinghei SC" panose="02000000000000000000" charset="-122"/>
                <a:ea typeface="Lantinghei SC" panose="02000000000000000000" charset="-122"/>
                <a:sym typeface="+mn-ea"/>
              </a:rPr>
              <a:t>团队及社区以惊人的速度为 </a:t>
            </a:r>
            <a:r>
              <a:rPr lang="en-US" altLang="zh-CN">
                <a:solidFill>
                  <a:schemeClr val="bg1"/>
                </a:solidFill>
                <a:latin typeface="Lantinghei SC" panose="02000000000000000000" charset="-122"/>
                <a:ea typeface="Lantinghei SC" panose="02000000000000000000" charset="-122"/>
                <a:sym typeface="+mn-ea"/>
              </a:rPr>
              <a:t>Hyperf </a:t>
            </a:r>
            <a:r>
              <a:rPr lang="zh-CN" altLang="en-US">
                <a:solidFill>
                  <a:schemeClr val="bg1"/>
                </a:solidFill>
                <a:latin typeface="Lantinghei SC" panose="02000000000000000000" charset="-122"/>
                <a:ea typeface="Lantinghei SC" panose="02000000000000000000" charset="-122"/>
                <a:sym typeface="+mn-ea"/>
              </a:rPr>
              <a:t>打造了大量能够在协程编程下使用的 组件</a:t>
            </a:r>
            <a:r>
              <a:rPr lang="en-US" altLang="zh-CN">
                <a:solidFill>
                  <a:schemeClr val="bg1"/>
                </a:solidFill>
                <a:latin typeface="Lantinghei SC" panose="02000000000000000000" charset="-122"/>
                <a:ea typeface="Lantinghei SC" panose="02000000000000000000" charset="-122"/>
                <a:sym typeface="+mn-ea"/>
              </a:rPr>
              <a:t>/</a:t>
            </a:r>
            <a:r>
              <a:rPr lang="zh-CN" altLang="en-US">
                <a:solidFill>
                  <a:schemeClr val="bg1"/>
                </a:solidFill>
                <a:latin typeface="Lantinghei SC" panose="02000000000000000000" charset="-122"/>
                <a:ea typeface="Lantinghei SC" panose="02000000000000000000" charset="-122"/>
                <a:sym typeface="+mn-ea"/>
              </a:rPr>
              <a:t>类库</a:t>
            </a:r>
            <a:endParaRPr lang="zh-CN" altLang="en-US">
              <a:solidFill>
                <a:schemeClr val="bg1"/>
              </a:solidFill>
              <a:latin typeface="Lantinghei SC" panose="02000000000000000000" charset="-122"/>
              <a:ea typeface="Lantinghei SC" panose="02000000000000000000" charset="-122"/>
              <a:sym typeface="+mn-ea"/>
            </a:endParaRPr>
          </a:p>
          <a:p>
            <a:pPr algn="l">
              <a:lnSpc>
                <a:spcPct val="13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不重新造轮子，优先基于现有生态下优秀的类库进行改造</a:t>
            </a:r>
            <a:endParaRPr lang="zh-CN" altLang="en-US">
              <a:solidFill>
                <a:schemeClr val="bg1"/>
              </a:solidFill>
              <a:latin typeface="Lantinghei SC" panose="02000000000000000000" charset="-122"/>
              <a:ea typeface="Lantinghei SC" panose="02000000000000000000" charset="-122"/>
              <a:sym typeface="+mn-ea"/>
            </a:endParaRPr>
          </a:p>
          <a:p>
            <a:pPr algn="l">
              <a:lnSpc>
                <a:spcPct val="13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目前已适配大量常用的 组件</a:t>
            </a:r>
            <a:r>
              <a:rPr lang="en-US" altLang="zh-CN">
                <a:solidFill>
                  <a:schemeClr val="bg1"/>
                </a:solidFill>
                <a:latin typeface="Lantinghei SC" panose="02000000000000000000" charset="-122"/>
                <a:ea typeface="Lantinghei SC" panose="02000000000000000000" charset="-122"/>
                <a:sym typeface="+mn-ea"/>
              </a:rPr>
              <a:t>/</a:t>
            </a:r>
            <a:r>
              <a:rPr lang="zh-CN" altLang="en-US">
                <a:solidFill>
                  <a:schemeClr val="bg1"/>
                </a:solidFill>
                <a:latin typeface="Lantinghei SC" panose="02000000000000000000" charset="-122"/>
                <a:ea typeface="Lantinghei SC" panose="02000000000000000000" charset="-122"/>
                <a:sym typeface="+mn-ea"/>
              </a:rPr>
              <a:t>类库，目前已</a:t>
            </a:r>
            <a:r>
              <a:rPr lang="zh-CN" altLang="en-US">
                <a:solidFill>
                  <a:schemeClr val="bg1"/>
                </a:solidFill>
                <a:latin typeface="Lantinghei SC" panose="02000000000000000000" charset="-122"/>
                <a:ea typeface="Lantinghei SC" panose="02000000000000000000" charset="-122"/>
                <a:sym typeface="+mn-ea"/>
              </a:rPr>
              <a:t>超过 </a:t>
            </a:r>
            <a:r>
              <a:rPr lang="en-US" altLang="zh-CN">
                <a:solidFill>
                  <a:schemeClr val="bg1"/>
                </a:solidFill>
                <a:latin typeface="Lantinghei SC" panose="02000000000000000000" charset="-122"/>
                <a:ea typeface="Lantinghei SC" panose="02000000000000000000" charset="-122"/>
                <a:sym typeface="+mn-ea"/>
              </a:rPr>
              <a:t>100 </a:t>
            </a:r>
            <a:r>
              <a:rPr lang="zh-CN" altLang="en-US">
                <a:solidFill>
                  <a:schemeClr val="bg1"/>
                </a:solidFill>
                <a:latin typeface="Lantinghei SC" panose="02000000000000000000" charset="-122"/>
                <a:ea typeface="Lantinghei SC" panose="02000000000000000000" charset="-122"/>
                <a:sym typeface="+mn-ea"/>
              </a:rPr>
              <a:t>个</a:t>
            </a:r>
            <a:endParaRPr lang="zh-CN" altLang="en-US">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latin typeface="Lantinghei SC" panose="02000000000000000000" charset="-122"/>
                <a:ea typeface="Lantinghei SC" panose="02000000000000000000" charset="-122"/>
                <a:sym typeface="+mn-ea"/>
              </a:rPr>
              <a:t>Hyperf </a:t>
            </a:r>
            <a:r>
              <a:rPr lang="zh-CN" altLang="en-US">
                <a:solidFill>
                  <a:schemeClr val="bg1"/>
                </a:solidFill>
                <a:latin typeface="Lantinghei SC" panose="02000000000000000000" charset="-122"/>
                <a:ea typeface="Lantinghei SC" panose="02000000000000000000" charset="-122"/>
                <a:sym typeface="+mn-ea"/>
              </a:rPr>
              <a:t>的优势</a:t>
            </a:r>
            <a:endParaRPr lang="zh-CN" altLang="en-US">
              <a:solidFill>
                <a:schemeClr val="bg1"/>
              </a:solidFill>
            </a:endParaRPr>
          </a:p>
        </p:txBody>
      </p:sp>
      <p:sp>
        <p:nvSpPr>
          <p:cNvPr id="3" name="Content Placeholder 2"/>
          <p:cNvSpPr>
            <a:spLocks noGrp="1"/>
          </p:cNvSpPr>
          <p:nvPr>
            <p:ph idx="1"/>
          </p:nvPr>
        </p:nvSpPr>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超高性能、</a:t>
            </a:r>
            <a:r>
              <a:rPr lang="en-US" altLang="zh-CN">
                <a:solidFill>
                  <a:schemeClr val="bg1"/>
                </a:solidFill>
                <a:latin typeface="Lantinghei SC" panose="02000000000000000000" charset="-122"/>
                <a:ea typeface="Lantinghei SC" panose="02000000000000000000" charset="-122"/>
                <a:sym typeface="+mn-ea"/>
              </a:rPr>
              <a:t>CSP </a:t>
            </a:r>
            <a:r>
              <a:rPr lang="zh-CN" altLang="en-US">
                <a:solidFill>
                  <a:schemeClr val="bg1"/>
                </a:solidFill>
                <a:latin typeface="Lantinghei SC" panose="02000000000000000000" charset="-122"/>
                <a:ea typeface="Lantinghei SC" panose="02000000000000000000" charset="-122"/>
                <a:sym typeface="+mn-ea"/>
              </a:rPr>
              <a:t>协程编程、</a:t>
            </a:r>
            <a:r>
              <a:rPr lang="en-US" altLang="zh-CN">
                <a:solidFill>
                  <a:schemeClr val="bg1"/>
                </a:solidFill>
                <a:latin typeface="Lantinghei SC" panose="02000000000000000000" charset="-122"/>
                <a:ea typeface="Lantinghei SC" panose="02000000000000000000" charset="-122"/>
                <a:sym typeface="+mn-ea"/>
              </a:rPr>
              <a:t>DI</a:t>
            </a:r>
            <a:r>
              <a:rPr lang="zh-CN" altLang="en-US">
                <a:solidFill>
                  <a:schemeClr val="bg1"/>
                </a:solidFill>
                <a:latin typeface="Lantinghei SC" panose="02000000000000000000" charset="-122"/>
                <a:ea typeface="Lantinghei SC" panose="02000000000000000000" charset="-122"/>
                <a:sym typeface="+mn-ea"/>
              </a:rPr>
              <a:t>、注解、</a:t>
            </a:r>
            <a:r>
              <a:rPr lang="en-US" altLang="zh-CN">
                <a:solidFill>
                  <a:schemeClr val="bg1"/>
                </a:solidFill>
                <a:latin typeface="Lantinghei SC" panose="02000000000000000000" charset="-122"/>
                <a:ea typeface="Lantinghei SC" panose="02000000000000000000" charset="-122"/>
                <a:sym typeface="+mn-ea"/>
              </a:rPr>
              <a:t>AOP</a:t>
            </a:r>
            <a:r>
              <a:rPr lang="zh-CN" altLang="en-US">
                <a:solidFill>
                  <a:schemeClr val="bg1"/>
                </a:solidFill>
                <a:latin typeface="Lantinghei SC" panose="02000000000000000000" charset="-122"/>
                <a:ea typeface="Lantinghei SC" panose="02000000000000000000" charset="-122"/>
                <a:sym typeface="+mn-ea"/>
              </a:rPr>
              <a:t>、网络编程</a:t>
            </a:r>
            <a:endParaRPr lang="zh-CN" altLang="en-US">
              <a:solidFill>
                <a:schemeClr val="bg1"/>
              </a:solidFill>
              <a:latin typeface="Lantinghei SC" panose="02000000000000000000" charset="-122"/>
              <a:ea typeface="Lantinghei SC" panose="02000000000000000000" charset="-122"/>
            </a:endParaRPr>
          </a:p>
          <a:p>
            <a:pPr algn="l">
              <a:lnSpc>
                <a:spcPct val="100000"/>
              </a:lnSpc>
              <a:spcAft>
                <a:spcPts val="0"/>
              </a:spcAft>
              <a:buFont typeface="Arial" panose="020B0604020202090204" pitchFamily="34" charset="0"/>
              <a:buChar char="•"/>
            </a:pPr>
            <a:r>
              <a:rPr lang="en-US" altLang="zh-CN">
                <a:solidFill>
                  <a:schemeClr val="bg1"/>
                </a:solidFill>
                <a:latin typeface="Lantinghei SC" panose="02000000000000000000" charset="-122"/>
                <a:ea typeface="Lantinghei SC" panose="02000000000000000000" charset="-122"/>
                <a:sym typeface="+mn-ea"/>
              </a:rPr>
              <a:t> Laravel </a:t>
            </a:r>
            <a:r>
              <a:rPr lang="zh-CN" altLang="en-US">
                <a:solidFill>
                  <a:schemeClr val="bg1"/>
                </a:solidFill>
                <a:latin typeface="Lantinghei SC" panose="02000000000000000000" charset="-122"/>
                <a:ea typeface="Lantinghei SC" panose="02000000000000000000" charset="-122"/>
                <a:sym typeface="+mn-ea"/>
              </a:rPr>
              <a:t>用户无缝转移，无需重新学习的 </a:t>
            </a:r>
            <a:r>
              <a:rPr lang="en-US" altLang="zh-CN">
                <a:solidFill>
                  <a:schemeClr val="bg1"/>
                </a:solidFill>
                <a:latin typeface="Lantinghei SC" panose="02000000000000000000" charset="-122"/>
                <a:ea typeface="Lantinghei SC" panose="02000000000000000000" charset="-122"/>
                <a:sym typeface="+mn-ea"/>
              </a:rPr>
              <a:t>Eloquent ORM</a:t>
            </a:r>
            <a:endParaRPr lang="zh-CN" altLang="en-US">
              <a:solidFill>
                <a:schemeClr val="bg1"/>
              </a:solidFill>
              <a:latin typeface="Lantinghei SC" panose="02000000000000000000" charset="-122"/>
              <a:ea typeface="Lantinghei SC" panose="02000000000000000000" charset="-122"/>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 协程组件库丰富且完备，不重新发明轮子，更稳定</a:t>
            </a:r>
            <a:endParaRPr lang="en-US" altLang="zh-CN">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 可单体、可微服务、可 </a:t>
            </a:r>
            <a:r>
              <a:rPr lang="en-US" altLang="zh-CN">
                <a:solidFill>
                  <a:schemeClr val="bg1"/>
                </a:solidFill>
                <a:latin typeface="Lantinghei SC" panose="02000000000000000000" charset="-122"/>
                <a:ea typeface="Lantinghei SC" panose="02000000000000000000" charset="-122"/>
                <a:sym typeface="+mn-ea"/>
              </a:rPr>
              <a:t>API</a:t>
            </a:r>
            <a:r>
              <a:rPr lang="zh-CN" altLang="en-US">
                <a:solidFill>
                  <a:schemeClr val="bg1"/>
                </a:solidFill>
                <a:latin typeface="Lantinghei SC" panose="02000000000000000000" charset="-122"/>
                <a:ea typeface="Lantinghei SC" panose="02000000000000000000" charset="-122"/>
                <a:sym typeface="+mn-ea"/>
              </a:rPr>
              <a:t>、可视图、可注解，可配置</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 全面实现标准的 </a:t>
            </a:r>
            <a:r>
              <a:rPr lang="en-US" altLang="zh-CN">
                <a:solidFill>
                  <a:schemeClr val="bg1"/>
                </a:solidFill>
                <a:latin typeface="Lantinghei SC" panose="02000000000000000000" charset="-122"/>
                <a:ea typeface="Lantinghei SC" panose="02000000000000000000" charset="-122"/>
                <a:sym typeface="+mn-ea"/>
              </a:rPr>
              <a:t>PSR </a:t>
            </a:r>
            <a:r>
              <a:rPr lang="zh-CN" altLang="en-US">
                <a:solidFill>
                  <a:schemeClr val="bg1"/>
                </a:solidFill>
                <a:latin typeface="Lantinghei SC" panose="02000000000000000000" charset="-122"/>
                <a:ea typeface="Lantinghei SC" panose="02000000000000000000" charset="-122"/>
                <a:sym typeface="+mn-ea"/>
              </a:rPr>
              <a:t>协议，</a:t>
            </a:r>
            <a:r>
              <a:rPr lang="en-US" altLang="zh-CN">
                <a:solidFill>
                  <a:schemeClr val="bg1"/>
                </a:solidFill>
                <a:latin typeface="Lantinghei SC" panose="02000000000000000000" charset="-122"/>
                <a:ea typeface="Lantinghei SC" panose="02000000000000000000" charset="-122"/>
                <a:sym typeface="+mn-ea"/>
              </a:rPr>
              <a:t>3 (Logger), 7 (HTTP Message), 11 (Container), 14 (Event Dispatcher), 15 (HTTP Handlers), 16 (Simple Cache)</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 非常详细的文档，变更记录清晰</a:t>
            </a:r>
            <a:endParaRPr lang="zh-CN" altLang="en-US">
              <a:solidFill>
                <a:schemeClr val="bg1"/>
              </a:solidFill>
              <a:latin typeface="Lantinghei SC" panose="02000000000000000000" charset="-122"/>
              <a:ea typeface="Lantinghei SC" panose="02000000000000000000" charset="-122"/>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 代码风格统一、</a:t>
            </a:r>
            <a:r>
              <a:rPr lang="en-US" altLang="zh-CN">
                <a:solidFill>
                  <a:schemeClr val="bg1"/>
                </a:solidFill>
                <a:latin typeface="Lantinghei SC" panose="02000000000000000000" charset="-122"/>
                <a:ea typeface="Lantinghei SC" panose="02000000000000000000" charset="-122"/>
                <a:sym typeface="+mn-ea"/>
              </a:rPr>
              <a:t>Pull Request </a:t>
            </a:r>
            <a:r>
              <a:rPr lang="zh-CN" altLang="en-US">
                <a:solidFill>
                  <a:schemeClr val="bg1"/>
                </a:solidFill>
                <a:latin typeface="Lantinghei SC" panose="02000000000000000000" charset="-122"/>
                <a:ea typeface="Lantinghei SC" panose="02000000000000000000" charset="-122"/>
                <a:sym typeface="+mn-ea"/>
              </a:rPr>
              <a:t>及 提交记录规范清晰</a:t>
            </a:r>
            <a:endParaRPr lang="zh-CN" altLang="en-US">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52418" y="2148884"/>
            <a:ext cx="4983480" cy="922020"/>
          </a:xfrm>
          <a:prstGeom prst="rect">
            <a:avLst/>
          </a:prstGeom>
          <a:noFill/>
        </p:spPr>
        <p:txBody>
          <a:bodyPr wrap="none" rtlCol="0">
            <a:spAutoFit/>
          </a:bodyPr>
          <a:lstStyle/>
          <a:p>
            <a:pPr>
              <a:spcBef>
                <a:spcPts val="600"/>
              </a:spcBef>
              <a:spcAft>
                <a:spcPts val="600"/>
              </a:spcAft>
            </a:pPr>
            <a:r>
              <a:rPr kumimoji="1" lang="zh-CN" altLang="en-US" sz="5400" dirty="0">
                <a:solidFill>
                  <a:schemeClr val="bg1"/>
                </a:solidFill>
                <a:latin typeface="Microsoft YaHei" panose="020B0503020204020204" pitchFamily="34" charset="-122"/>
                <a:ea typeface="Microsoft YaHei" panose="020B0503020204020204" pitchFamily="34" charset="-122"/>
              </a:rPr>
              <a:t>所以魂是什么？</a:t>
            </a:r>
            <a:endParaRPr kumimoji="1" lang="zh-CN" altLang="en-US"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77103" y="2148884"/>
            <a:ext cx="1554480" cy="922020"/>
          </a:xfrm>
          <a:prstGeom prst="rect">
            <a:avLst/>
          </a:prstGeom>
          <a:noFill/>
        </p:spPr>
        <p:txBody>
          <a:bodyPr wrap="none" rtlCol="0">
            <a:spAutoFit/>
          </a:bodyPr>
          <a:lstStyle/>
          <a:p>
            <a:pPr>
              <a:spcBef>
                <a:spcPts val="600"/>
              </a:spcBef>
              <a:spcAft>
                <a:spcPts val="600"/>
              </a:spcAft>
            </a:pPr>
            <a:r>
              <a:rPr kumimoji="1" lang="zh-CN" altLang="en-US" sz="5400" dirty="0">
                <a:solidFill>
                  <a:schemeClr val="bg1"/>
                </a:solidFill>
                <a:latin typeface="Microsoft YaHei" panose="020B0503020204020204" pitchFamily="34" charset="-122"/>
                <a:ea typeface="Microsoft YaHei" panose="020B0503020204020204" pitchFamily="34" charset="-122"/>
              </a:rPr>
              <a:t>灵活</a:t>
            </a:r>
            <a:endParaRPr kumimoji="1" lang="zh-CN" altLang="en-US"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为什么</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10097770" cy="620395"/>
          </a:xfrm>
        </p:spPr>
        <p:txBody>
          <a:bodyPr>
            <a:normAutofit/>
          </a:bodyPr>
          <a:p>
            <a:pPr algn="l">
              <a:lnSpc>
                <a:spcPct val="100000"/>
              </a:lnSpc>
              <a:spcAft>
                <a:spcPts val="0"/>
              </a:spcAft>
              <a:buFont typeface="Arial" panose="020B0604020202090204" pitchFamily="34" charset="0"/>
              <a:buChar char="•"/>
            </a:pPr>
            <a:r>
              <a:rPr lang="zh-CN" altLang="en-US" sz="2100">
                <a:solidFill>
                  <a:schemeClr val="bg1"/>
                </a:solidFill>
                <a:latin typeface="Lantinghei SC" panose="02000000000000000000" charset="-122"/>
                <a:ea typeface="Lantinghei SC" panose="02000000000000000000" charset="-122"/>
                <a:sym typeface="+mn-ea"/>
              </a:rPr>
              <a:t>因为灵活，所以要做依赖注入，满足依赖关系随意更换的自由</a:t>
            </a:r>
            <a:endParaRPr lang="zh-CN" altLang="en-US" sz="2100">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endParaRPr lang="zh-CN" altLang="en-US" sz="2100">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endParaRPr lang="zh-CN" altLang="en-US" sz="2100">
              <a:solidFill>
                <a:schemeClr val="bg1"/>
              </a:solidFill>
              <a:latin typeface="Lantinghei SC" panose="02000000000000000000" charset="-122"/>
              <a:ea typeface="Lantinghei SC" panose="02000000000000000000" charset="-122"/>
              <a:sym typeface="+mn-ea"/>
            </a:endParaRPr>
          </a:p>
        </p:txBody>
      </p:sp>
      <p:sp>
        <p:nvSpPr>
          <p:cNvPr id="5" name="Text Box 4"/>
          <p:cNvSpPr txBox="1"/>
          <p:nvPr/>
        </p:nvSpPr>
        <p:spPr>
          <a:xfrm>
            <a:off x="805180" y="2061210"/>
            <a:ext cx="6909435" cy="737235"/>
          </a:xfrm>
          <a:prstGeom prst="rect">
            <a:avLst/>
          </a:prstGeom>
          <a:noFill/>
        </p:spPr>
        <p:txBody>
          <a:bodyPr wrap="none" rtlCol="0">
            <a:spAutoFit/>
          </a:bodyPr>
          <a:p>
            <a:pPr algn="l">
              <a:lnSpc>
                <a:spcPct val="100000"/>
              </a:lnSpc>
              <a:spcAft>
                <a:spcPts val="0"/>
              </a:spcAft>
              <a:buFont typeface="Arial" panose="020B0604020202090204" pitchFamily="34" charset="0"/>
              <a:buChar char="•"/>
            </a:pPr>
            <a:r>
              <a:rPr lang="en-US" altLang="zh-CN" sz="2100">
                <a:solidFill>
                  <a:schemeClr val="bg1"/>
                </a:solidFill>
                <a:latin typeface="Lantinghei SC" panose="02000000000000000000" charset="-122"/>
                <a:ea typeface="Lantinghei SC" panose="02000000000000000000" charset="-122"/>
                <a:sym typeface="+mn-ea"/>
              </a:rPr>
              <a:t> </a:t>
            </a:r>
            <a:r>
              <a:rPr lang="zh-CN" altLang="en-US" sz="2100">
                <a:solidFill>
                  <a:schemeClr val="bg1"/>
                </a:solidFill>
                <a:latin typeface="Lantinghei SC" panose="02000000000000000000" charset="-122"/>
                <a:ea typeface="Lantinghei SC" panose="02000000000000000000" charset="-122"/>
                <a:sym typeface="+mn-ea"/>
              </a:rPr>
              <a:t>因为灵活，所以要做 </a:t>
            </a:r>
            <a:r>
              <a:rPr lang="en-US" altLang="zh-CN" sz="2100">
                <a:solidFill>
                  <a:schemeClr val="bg1"/>
                </a:solidFill>
                <a:latin typeface="Lantinghei SC" panose="02000000000000000000" charset="-122"/>
                <a:ea typeface="Lantinghei SC" panose="02000000000000000000" charset="-122"/>
                <a:sym typeface="+mn-ea"/>
              </a:rPr>
              <a:t>AOP</a:t>
            </a:r>
            <a:r>
              <a:rPr lang="zh-CN" altLang="en-US" sz="2100">
                <a:solidFill>
                  <a:schemeClr val="bg1"/>
                </a:solidFill>
                <a:latin typeface="Lantinghei SC" panose="02000000000000000000" charset="-122"/>
                <a:ea typeface="Lantinghei SC" panose="02000000000000000000" charset="-122"/>
                <a:sym typeface="+mn-ea"/>
              </a:rPr>
              <a:t>，满足代码级别的无侵入变更</a:t>
            </a:r>
            <a:endParaRPr lang="zh-CN" altLang="en-US" sz="2100">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endParaRPr lang="zh-CN" altLang="en-US" sz="2100">
              <a:solidFill>
                <a:schemeClr val="bg1"/>
              </a:solidFill>
              <a:latin typeface="Lantinghei SC" panose="02000000000000000000" charset="-122"/>
              <a:ea typeface="Lantinghei SC" panose="02000000000000000000" charset="-122"/>
              <a:sym typeface="+mn-ea"/>
            </a:endParaRPr>
          </a:p>
        </p:txBody>
      </p:sp>
      <p:sp>
        <p:nvSpPr>
          <p:cNvPr id="6" name="Text Box 5"/>
          <p:cNvSpPr txBox="1"/>
          <p:nvPr/>
        </p:nvSpPr>
        <p:spPr>
          <a:xfrm>
            <a:off x="805180" y="2701925"/>
            <a:ext cx="6217285" cy="737235"/>
          </a:xfrm>
          <a:prstGeom prst="rect">
            <a:avLst/>
          </a:prstGeom>
          <a:noFill/>
        </p:spPr>
        <p:txBody>
          <a:bodyPr wrap="none" rtlCol="0">
            <a:spAutoFit/>
          </a:bodyPr>
          <a:p>
            <a:pPr algn="l">
              <a:lnSpc>
                <a:spcPct val="100000"/>
              </a:lnSpc>
              <a:spcAft>
                <a:spcPts val="0"/>
              </a:spcAft>
              <a:buFont typeface="Arial" panose="020B0604020202090204" pitchFamily="34" charset="0"/>
              <a:buChar char="•"/>
            </a:pPr>
            <a:r>
              <a:rPr lang="en-US" altLang="zh-CN" sz="2100">
                <a:solidFill>
                  <a:schemeClr val="bg1"/>
                </a:solidFill>
                <a:latin typeface="Lantinghei SC" panose="02000000000000000000" charset="-122"/>
                <a:ea typeface="Lantinghei SC" panose="02000000000000000000" charset="-122"/>
                <a:sym typeface="+mn-ea"/>
              </a:rPr>
              <a:t> </a:t>
            </a:r>
            <a:r>
              <a:rPr lang="zh-CN" altLang="en-US" sz="2100">
                <a:solidFill>
                  <a:schemeClr val="bg1"/>
                </a:solidFill>
                <a:latin typeface="Lantinghei SC" panose="02000000000000000000" charset="-122"/>
                <a:ea typeface="Lantinghei SC" panose="02000000000000000000" charset="-122"/>
                <a:sym typeface="+mn-ea"/>
              </a:rPr>
              <a:t>因为灵活，所以要做注解，满足元数据编程的场景</a:t>
            </a:r>
            <a:endParaRPr lang="zh-CN" altLang="en-US" sz="2100">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endParaRPr lang="zh-CN" altLang="en-US" sz="2100">
              <a:solidFill>
                <a:schemeClr val="bg1"/>
              </a:solidFill>
              <a:latin typeface="Lantinghei SC" panose="02000000000000000000" charset="-122"/>
              <a:ea typeface="Lantinghei SC" panose="02000000000000000000" charset="-122"/>
              <a:sym typeface="+mn-ea"/>
            </a:endParaRPr>
          </a:p>
        </p:txBody>
      </p:sp>
      <p:sp>
        <p:nvSpPr>
          <p:cNvPr id="7" name="Text Box 6"/>
          <p:cNvSpPr txBox="1"/>
          <p:nvPr/>
        </p:nvSpPr>
        <p:spPr>
          <a:xfrm>
            <a:off x="805180" y="3342005"/>
            <a:ext cx="6217285" cy="737235"/>
          </a:xfrm>
          <a:prstGeom prst="rect">
            <a:avLst/>
          </a:prstGeom>
          <a:noFill/>
        </p:spPr>
        <p:txBody>
          <a:bodyPr wrap="none" rtlCol="0">
            <a:spAutoFit/>
          </a:bodyPr>
          <a:p>
            <a:pPr algn="l">
              <a:lnSpc>
                <a:spcPct val="100000"/>
              </a:lnSpc>
              <a:spcAft>
                <a:spcPts val="0"/>
              </a:spcAft>
              <a:buFont typeface="Arial" panose="020B0604020202090204" pitchFamily="34" charset="0"/>
              <a:buChar char="•"/>
            </a:pPr>
            <a:r>
              <a:rPr lang="en-US" altLang="zh-CN" sz="2100">
                <a:solidFill>
                  <a:schemeClr val="bg1"/>
                </a:solidFill>
                <a:latin typeface="Lantinghei SC" panose="02000000000000000000" charset="-122"/>
                <a:ea typeface="Lantinghei SC" panose="02000000000000000000" charset="-122"/>
                <a:sym typeface="+mn-ea"/>
              </a:rPr>
              <a:t> </a:t>
            </a:r>
            <a:r>
              <a:rPr lang="zh-CN" altLang="en-US" sz="2100">
                <a:solidFill>
                  <a:schemeClr val="bg1"/>
                </a:solidFill>
                <a:latin typeface="Lantinghei SC" panose="02000000000000000000" charset="-122"/>
                <a:ea typeface="Lantinghei SC" panose="02000000000000000000" charset="-122"/>
                <a:sym typeface="+mn-ea"/>
              </a:rPr>
              <a:t>因为灵活，所以要做微服务，满足服务独立的自由</a:t>
            </a:r>
            <a:endParaRPr lang="zh-CN" altLang="en-US" sz="2100">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endParaRPr lang="zh-CN" altLang="en-US" sz="2100">
              <a:solidFill>
                <a:schemeClr val="bg1"/>
              </a:solidFill>
              <a:latin typeface="Lantinghei SC" panose="02000000000000000000" charset="-122"/>
              <a:ea typeface="Lantinghei SC" panose="02000000000000000000" charset="-122"/>
              <a:sym typeface="+mn-ea"/>
            </a:endParaRPr>
          </a:p>
        </p:txBody>
      </p:sp>
      <p:sp>
        <p:nvSpPr>
          <p:cNvPr id="8" name="Text Box 7"/>
          <p:cNvSpPr txBox="1"/>
          <p:nvPr/>
        </p:nvSpPr>
        <p:spPr>
          <a:xfrm>
            <a:off x="805180" y="4010025"/>
            <a:ext cx="6483985" cy="414020"/>
          </a:xfrm>
          <a:prstGeom prst="rect">
            <a:avLst/>
          </a:prstGeom>
          <a:noFill/>
        </p:spPr>
        <p:txBody>
          <a:bodyPr wrap="none" rtlCol="0">
            <a:spAutoFit/>
          </a:bodyPr>
          <a:p>
            <a:pPr algn="l">
              <a:lnSpc>
                <a:spcPct val="100000"/>
              </a:lnSpc>
              <a:spcAft>
                <a:spcPts val="0"/>
              </a:spcAft>
              <a:buFont typeface="Arial" panose="020B0604020202090204" pitchFamily="34" charset="0"/>
              <a:buChar char="•"/>
            </a:pPr>
            <a:r>
              <a:rPr lang="en-US" altLang="zh-CN" sz="2100">
                <a:solidFill>
                  <a:schemeClr val="bg1"/>
                </a:solidFill>
                <a:latin typeface="Lantinghei SC" panose="02000000000000000000" charset="-122"/>
                <a:ea typeface="Lantinghei SC" panose="02000000000000000000" charset="-122"/>
                <a:sym typeface="+mn-ea"/>
              </a:rPr>
              <a:t> </a:t>
            </a:r>
            <a:r>
              <a:rPr lang="zh-CN" altLang="en-US" sz="2100">
                <a:solidFill>
                  <a:schemeClr val="bg1"/>
                </a:solidFill>
                <a:latin typeface="Lantinghei SC" panose="02000000000000000000" charset="-122"/>
                <a:ea typeface="Lantinghei SC" panose="02000000000000000000" charset="-122"/>
                <a:sym typeface="+mn-ea"/>
              </a:rPr>
              <a:t>因为灵活，所有要做事件机制，满足关联逻辑的解耦</a:t>
            </a:r>
            <a:endParaRPr lang="zh-CN" altLang="en-US" sz="2100">
              <a:solidFill>
                <a:schemeClr val="bg1"/>
              </a:solidFill>
              <a:latin typeface="Lantinghei SC" panose="02000000000000000000" charset="-122"/>
              <a:ea typeface="Lantinghei SC"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依赖注入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依赖注入，即 </a:t>
            </a:r>
            <a:r>
              <a:rPr lang="en-US" altLang="zh-CN">
                <a:solidFill>
                  <a:schemeClr val="bg1"/>
                </a:solidFill>
                <a:latin typeface="Lantinghei SC" panose="02000000000000000000" charset="-122"/>
                <a:ea typeface="Lantinghei SC" panose="02000000000000000000" charset="-122"/>
                <a:sym typeface="+mn-ea"/>
              </a:rPr>
              <a:t>DI</a:t>
            </a:r>
            <a:r>
              <a:rPr lang="zh-CN" altLang="en-US">
                <a:solidFill>
                  <a:schemeClr val="bg1"/>
                </a:solidFill>
                <a:latin typeface="Lantinghei SC" panose="02000000000000000000" charset="-122"/>
                <a:ea typeface="Lantinghei SC" panose="02000000000000000000" charset="-122"/>
                <a:sym typeface="+mn-ea"/>
              </a:rPr>
              <a:t>（Dependency Injection）</a:t>
            </a:r>
            <a:endParaRPr lang="en-US" altLang="zh-CN">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定义：</a:t>
            </a:r>
            <a:r>
              <a:rPr lang="zh-CN" altLang="en-US">
                <a:solidFill>
                  <a:schemeClr val="bg1"/>
                </a:solidFill>
                <a:latin typeface="Lantinghei SC" panose="02000000000000000000" charset="-122"/>
                <a:ea typeface="Lantinghei SC" panose="02000000000000000000" charset="-122"/>
                <a:sym typeface="+mn-ea"/>
              </a:rPr>
              <a:t>对象之间依赖关系由容器在运行期决定，由容器动态的将依赖关系注入到对象之中</a:t>
            </a:r>
            <a:endParaRPr lang="zh-CN" altLang="en-US">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依赖注入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10097770" cy="1776095"/>
          </a:xfrm>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谁依赖谁？</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为什么要依赖？</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谁注入谁？</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注入了什么？</a:t>
            </a:r>
            <a:endParaRPr>
              <a:solidFill>
                <a:schemeClr val="bg1"/>
              </a:solidFill>
              <a:latin typeface="Lantinghei SC" panose="02000000000000000000" charset="-122"/>
              <a:ea typeface="Lantinghei SC" panose="02000000000000000000" charset="-122"/>
              <a:sym typeface="+mn-ea"/>
            </a:endParaRPr>
          </a:p>
        </p:txBody>
      </p:sp>
      <p:sp>
        <p:nvSpPr>
          <p:cNvPr id="4" name="Text Box 3"/>
          <p:cNvSpPr txBox="1"/>
          <p:nvPr/>
        </p:nvSpPr>
        <p:spPr>
          <a:xfrm>
            <a:off x="2433320" y="1389380"/>
            <a:ext cx="2583180" cy="414020"/>
          </a:xfrm>
          <a:prstGeom prst="rect">
            <a:avLst/>
          </a:prstGeom>
          <a:noFill/>
        </p:spPr>
        <p:txBody>
          <a:bodyPr wrap="none" rtlCol="0">
            <a:spAutoFit/>
          </a:bodyPr>
          <a:p>
            <a:pPr algn="l"/>
            <a:r>
              <a:rPr sz="2100">
                <a:solidFill>
                  <a:schemeClr val="bg1"/>
                </a:solidFill>
                <a:latin typeface="Lantinghei SC" panose="02000000000000000000" charset="-122"/>
                <a:ea typeface="Lantinghei SC" panose="02000000000000000000" charset="-122"/>
                <a:sym typeface="+mn-ea"/>
              </a:rPr>
              <a:t>对象实例化依赖容器</a:t>
            </a:r>
            <a:endParaRPr lang="en-US" sz="2100">
              <a:solidFill>
                <a:schemeClr val="bg1"/>
              </a:solidFill>
              <a:latin typeface="Lantinghei SC" panose="02000000000000000000" charset="-122"/>
              <a:ea typeface="Lantinghei SC" panose="02000000000000000000" charset="-122"/>
              <a:sym typeface="+mn-ea"/>
            </a:endParaRPr>
          </a:p>
        </p:txBody>
      </p:sp>
      <p:sp>
        <p:nvSpPr>
          <p:cNvPr id="5" name="Text Box 4"/>
          <p:cNvSpPr txBox="1"/>
          <p:nvPr/>
        </p:nvSpPr>
        <p:spPr>
          <a:xfrm>
            <a:off x="3072765" y="1803400"/>
            <a:ext cx="4716780" cy="414020"/>
          </a:xfrm>
          <a:prstGeom prst="rect">
            <a:avLst/>
          </a:prstGeom>
          <a:noFill/>
        </p:spPr>
        <p:txBody>
          <a:bodyPr wrap="none" rtlCol="0">
            <a:spAutoFit/>
          </a:bodyPr>
          <a:p>
            <a:pPr algn="l"/>
            <a:r>
              <a:rPr sz="2100">
                <a:solidFill>
                  <a:schemeClr val="bg1"/>
                </a:solidFill>
                <a:latin typeface="Lantinghei SC" panose="02000000000000000000" charset="-122"/>
                <a:ea typeface="Lantinghei SC" panose="02000000000000000000" charset="-122"/>
                <a:sym typeface="+mn-ea"/>
              </a:rPr>
              <a:t>对象实例化通过容器自动得到外部依赖</a:t>
            </a:r>
            <a:endParaRPr lang="en-US" sz="2100">
              <a:solidFill>
                <a:schemeClr val="bg1"/>
              </a:solidFill>
              <a:latin typeface="Lantinghei SC" panose="02000000000000000000" charset="-122"/>
              <a:ea typeface="Lantinghei SC" panose="02000000000000000000" charset="-122"/>
              <a:sym typeface="+mn-ea"/>
            </a:endParaRPr>
          </a:p>
        </p:txBody>
      </p:sp>
      <p:sp>
        <p:nvSpPr>
          <p:cNvPr id="6" name="Text Box 5"/>
          <p:cNvSpPr txBox="1"/>
          <p:nvPr/>
        </p:nvSpPr>
        <p:spPr>
          <a:xfrm>
            <a:off x="2433320" y="2217420"/>
            <a:ext cx="3649980" cy="414020"/>
          </a:xfrm>
          <a:prstGeom prst="rect">
            <a:avLst/>
          </a:prstGeom>
          <a:noFill/>
        </p:spPr>
        <p:txBody>
          <a:bodyPr wrap="none" rtlCol="0">
            <a:spAutoFit/>
          </a:bodyPr>
          <a:p>
            <a:pPr algn="l"/>
            <a:r>
              <a:rPr sz="2100">
                <a:solidFill>
                  <a:schemeClr val="bg1"/>
                </a:solidFill>
                <a:latin typeface="Lantinghei SC" panose="02000000000000000000" charset="-122"/>
                <a:ea typeface="Lantinghei SC" panose="02000000000000000000" charset="-122"/>
                <a:sym typeface="+mn-ea"/>
              </a:rPr>
              <a:t>容器注入对象的依赖到对象中</a:t>
            </a:r>
            <a:endParaRPr lang="en-US" sz="2100">
              <a:solidFill>
                <a:schemeClr val="bg1"/>
              </a:solidFill>
              <a:latin typeface="Lantinghei SC" panose="02000000000000000000" charset="-122"/>
              <a:ea typeface="Lantinghei SC" panose="02000000000000000000" charset="-122"/>
              <a:sym typeface="+mn-ea"/>
            </a:endParaRPr>
          </a:p>
        </p:txBody>
      </p:sp>
      <p:sp>
        <p:nvSpPr>
          <p:cNvPr id="7" name="Text Box 6"/>
          <p:cNvSpPr txBox="1"/>
          <p:nvPr/>
        </p:nvSpPr>
        <p:spPr>
          <a:xfrm>
            <a:off x="2729230" y="2647950"/>
            <a:ext cx="2849880" cy="414020"/>
          </a:xfrm>
          <a:prstGeom prst="rect">
            <a:avLst/>
          </a:prstGeom>
          <a:noFill/>
        </p:spPr>
        <p:txBody>
          <a:bodyPr wrap="none" rtlCol="0">
            <a:spAutoFit/>
          </a:bodyPr>
          <a:p>
            <a:pPr indent="0" algn="l">
              <a:lnSpc>
                <a:spcPct val="100000"/>
              </a:lnSpc>
              <a:spcAft>
                <a:spcPts val="0"/>
              </a:spcAft>
              <a:buFont typeface="Arial" panose="020B0604020202090204" pitchFamily="34" charset="0"/>
              <a:buNone/>
            </a:pPr>
            <a:r>
              <a:rPr sz="2100">
                <a:solidFill>
                  <a:schemeClr val="bg1"/>
                </a:solidFill>
                <a:latin typeface="Lantinghei SC" panose="02000000000000000000" charset="-122"/>
                <a:ea typeface="Lantinghei SC" panose="02000000000000000000" charset="-122"/>
                <a:sym typeface="+mn-ea"/>
              </a:rPr>
              <a:t>注入了对象的外部依赖</a:t>
            </a:r>
            <a:endParaRPr lang="en-US" sz="2100">
              <a:solidFill>
                <a:schemeClr val="bg1"/>
              </a:solidFill>
              <a:latin typeface="Lantinghei SC" panose="02000000000000000000" charset="-122"/>
              <a:ea typeface="Lantinghei SC"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Hyperf 的依赖注入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注入方式</a:t>
            </a:r>
            <a:endParaRPr>
              <a:solidFill>
                <a:schemeClr val="bg1"/>
              </a:solidFill>
              <a:latin typeface="Lantinghei SC" panose="02000000000000000000" charset="-122"/>
              <a:ea typeface="Lantinghei SC" panose="02000000000000000000" charset="-122"/>
              <a:sym typeface="+mn-ea"/>
            </a:endParaRPr>
          </a:p>
          <a:p>
            <a:pPr lvl="1"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通过构造方法注入</a:t>
            </a:r>
            <a:endParaRPr>
              <a:solidFill>
                <a:schemeClr val="bg1"/>
              </a:solidFill>
              <a:latin typeface="Lantinghei SC" panose="02000000000000000000" charset="-122"/>
              <a:ea typeface="Lantinghei SC" panose="02000000000000000000" charset="-122"/>
              <a:sym typeface="+mn-ea"/>
            </a:endParaRPr>
          </a:p>
          <a:p>
            <a:pPr lvl="1"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通过 @Inject 注解注入</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注入类型</a:t>
            </a:r>
            <a:endParaRPr>
              <a:solidFill>
                <a:schemeClr val="bg1"/>
              </a:solidFill>
              <a:latin typeface="Lantinghei SC" panose="02000000000000000000" charset="-122"/>
              <a:ea typeface="Lantinghei SC" panose="02000000000000000000" charset="-122"/>
              <a:sym typeface="+mn-ea"/>
            </a:endParaRPr>
          </a:p>
          <a:p>
            <a:pPr lvl="1"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简单对象注入</a:t>
            </a:r>
            <a:endParaRPr>
              <a:solidFill>
                <a:schemeClr val="bg1"/>
              </a:solidFill>
              <a:latin typeface="Lantinghei SC" panose="02000000000000000000" charset="-122"/>
              <a:ea typeface="Lantinghei SC" panose="02000000000000000000" charset="-122"/>
              <a:sym typeface="+mn-ea"/>
            </a:endParaRPr>
          </a:p>
          <a:p>
            <a:pPr lvl="1"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抽象对象注入</a:t>
            </a:r>
            <a:endParaRPr>
              <a:solidFill>
                <a:schemeClr val="bg1"/>
              </a:solidFill>
              <a:latin typeface="Lantinghei SC" panose="02000000000000000000" charset="-122"/>
              <a:ea typeface="Lantinghei SC" panose="02000000000000000000" charset="-122"/>
              <a:sym typeface="+mn-ea"/>
            </a:endParaRPr>
          </a:p>
          <a:p>
            <a:pPr lvl="1"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工厂对象注入</a:t>
            </a:r>
            <a:endParaRPr>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52418" y="2148884"/>
            <a:ext cx="4983480" cy="922020"/>
          </a:xfrm>
          <a:prstGeom prst="rect">
            <a:avLst/>
          </a:prstGeom>
          <a:noFill/>
        </p:spPr>
        <p:txBody>
          <a:bodyPr wrap="none" rtlCol="0">
            <a:spAutoFit/>
          </a:bodyPr>
          <a:lstStyle/>
          <a:p>
            <a:pPr>
              <a:spcBef>
                <a:spcPts val="600"/>
              </a:spcBef>
              <a:spcAft>
                <a:spcPts val="600"/>
              </a:spcAft>
            </a:pPr>
            <a:r>
              <a:rPr kumimoji="1" lang="zh-CN" altLang="en-US" sz="5400" dirty="0">
                <a:solidFill>
                  <a:schemeClr val="bg1"/>
                </a:solidFill>
                <a:latin typeface="Microsoft YaHei" panose="020B0503020204020204" pitchFamily="34" charset="-122"/>
                <a:ea typeface="Microsoft YaHei" panose="020B0503020204020204" pitchFamily="34" charset="-122"/>
              </a:rPr>
              <a:t>企业的生命周期</a:t>
            </a:r>
            <a:endParaRPr kumimoji="1" lang="zh-CN" altLang="en-US"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简单对象注入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3640455" cy="3312160"/>
          </a:xfrm>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我们先假设我们存在一个 UserService 类</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我们希望在其它地方引用该类作为依赖</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比如 IndexController</a:t>
            </a:r>
            <a:endParaRPr lang="zh-CN" altLang="en-US">
              <a:solidFill>
                <a:schemeClr val="bg1"/>
              </a:solidFill>
              <a:latin typeface="Lantinghei SC" panose="02000000000000000000" charset="-122"/>
              <a:ea typeface="Lantinghei SC" panose="02000000000000000000" charset="-122"/>
              <a:sym typeface="+mn-ea"/>
            </a:endParaRPr>
          </a:p>
        </p:txBody>
      </p:sp>
      <p:pic>
        <p:nvPicPr>
          <p:cNvPr id="4" name="图片 3" descr="carbon-41"/>
          <p:cNvPicPr>
            <a:picLocks noChangeAspect="1"/>
          </p:cNvPicPr>
          <p:nvPr/>
        </p:nvPicPr>
        <p:blipFill>
          <a:blip r:embed="rId1"/>
          <a:stretch>
            <a:fillRect/>
          </a:stretch>
        </p:blipFill>
        <p:spPr>
          <a:xfrm>
            <a:off x="4625340" y="835025"/>
            <a:ext cx="6277610" cy="39890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简单对象注入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3640455" cy="3312160"/>
          </a:xfrm>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构造函数定义依赖类的 Typehint</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IndexController 在被 DI 容器创建时会自动注入相关依赖</a:t>
            </a:r>
            <a:endParaRPr lang="zh-CN" altLang="en-US">
              <a:solidFill>
                <a:schemeClr val="bg1"/>
              </a:solidFill>
              <a:latin typeface="Lantinghei SC" panose="02000000000000000000" charset="-122"/>
              <a:ea typeface="Lantinghei SC" panose="02000000000000000000" charset="-122"/>
              <a:sym typeface="+mn-ea"/>
            </a:endParaRPr>
          </a:p>
        </p:txBody>
      </p:sp>
      <p:pic>
        <p:nvPicPr>
          <p:cNvPr id="7" name="图片 6" descr="carbon-43"/>
          <p:cNvPicPr>
            <a:picLocks noChangeAspect="1"/>
          </p:cNvPicPr>
          <p:nvPr/>
        </p:nvPicPr>
        <p:blipFill>
          <a:blip r:embed="rId1"/>
          <a:stretch>
            <a:fillRect/>
          </a:stretch>
        </p:blipFill>
        <p:spPr>
          <a:xfrm>
            <a:off x="4568825" y="192405"/>
            <a:ext cx="4932045" cy="48348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简单对象注入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3640455" cy="3312160"/>
          </a:xfrm>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在类成员属性上定义 @Inject 注解，配合 @var 的值来完成依赖的注入</a:t>
            </a:r>
            <a:endParaRPr lang="zh-CN" altLang="en-US">
              <a:solidFill>
                <a:schemeClr val="bg1"/>
              </a:solidFill>
              <a:latin typeface="Lantinghei SC" panose="02000000000000000000" charset="-122"/>
              <a:ea typeface="Lantinghei SC" panose="02000000000000000000" charset="-122"/>
              <a:sym typeface="+mn-ea"/>
            </a:endParaRPr>
          </a:p>
        </p:txBody>
      </p:sp>
      <p:pic>
        <p:nvPicPr>
          <p:cNvPr id="4" name="图片 3" descr="carbon-44"/>
          <p:cNvPicPr>
            <a:picLocks noChangeAspect="1"/>
          </p:cNvPicPr>
          <p:nvPr/>
        </p:nvPicPr>
        <p:blipFill>
          <a:blip r:embed="rId1"/>
          <a:stretch>
            <a:fillRect/>
          </a:stretch>
        </p:blipFill>
        <p:spPr>
          <a:xfrm>
            <a:off x="4445635" y="200660"/>
            <a:ext cx="5132705" cy="48183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抽象对象注入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3640455" cy="3312160"/>
          </a:xfrm>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定义一个接口类 UserServiceInterface</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UserService 实现接口类 </a:t>
            </a:r>
            <a:endParaRPr lang="zh-CN" altLang="en-US">
              <a:solidFill>
                <a:schemeClr val="bg1"/>
              </a:solidFill>
              <a:latin typeface="Lantinghei SC" panose="02000000000000000000" charset="-122"/>
              <a:ea typeface="Lantinghei SC" panose="02000000000000000000" charset="-122"/>
              <a:sym typeface="+mn-ea"/>
            </a:endParaRPr>
          </a:p>
        </p:txBody>
      </p:sp>
      <p:pic>
        <p:nvPicPr>
          <p:cNvPr id="7" name="图片 6" descr="carbon-45"/>
          <p:cNvPicPr>
            <a:picLocks noChangeAspect="1"/>
          </p:cNvPicPr>
          <p:nvPr/>
        </p:nvPicPr>
        <p:blipFill>
          <a:blip r:embed="rId1"/>
          <a:stretch>
            <a:fillRect/>
          </a:stretch>
        </p:blipFill>
        <p:spPr>
          <a:xfrm>
            <a:off x="4692015" y="145415"/>
            <a:ext cx="6685915" cy="49295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抽象对象注入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3640455" cy="3312160"/>
          </a:xfrm>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在对应的位置进行接口类与实现类的关系绑定</a:t>
            </a:r>
            <a:endParaRPr lang="zh-CN" altLang="en-US">
              <a:solidFill>
                <a:schemeClr val="bg1"/>
              </a:solidFill>
              <a:latin typeface="Lantinghei SC" panose="02000000000000000000" charset="-122"/>
              <a:ea typeface="Lantinghei SC" panose="02000000000000000000" charset="-122"/>
              <a:sym typeface="+mn-ea"/>
            </a:endParaRPr>
          </a:p>
        </p:txBody>
      </p:sp>
      <p:pic>
        <p:nvPicPr>
          <p:cNvPr id="7" name="图片 6" descr="/Users/huangzh/Downloads/carbon (53).pngcarbon (53)"/>
          <p:cNvPicPr>
            <a:picLocks noChangeAspect="1"/>
          </p:cNvPicPr>
          <p:nvPr/>
        </p:nvPicPr>
        <p:blipFill>
          <a:blip r:embed="rId1"/>
          <a:srcRect/>
          <a:stretch>
            <a:fillRect/>
          </a:stretch>
        </p:blipFill>
        <p:spPr>
          <a:xfrm>
            <a:off x="4692968" y="1169988"/>
            <a:ext cx="6684010" cy="28803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抽象对象注入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3640455" cy="3312160"/>
          </a:xfrm>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通过以接口类作为 Typehint 注入对应的实现类</a:t>
            </a:r>
            <a:endParaRPr lang="zh-CN" altLang="en-US">
              <a:solidFill>
                <a:schemeClr val="bg1"/>
              </a:solidFill>
              <a:latin typeface="Lantinghei SC" panose="02000000000000000000" charset="-122"/>
              <a:ea typeface="Lantinghei SC" panose="02000000000000000000" charset="-122"/>
              <a:sym typeface="+mn-ea"/>
            </a:endParaRPr>
          </a:p>
        </p:txBody>
      </p:sp>
      <p:pic>
        <p:nvPicPr>
          <p:cNvPr id="8" name="图片 7" descr="carbon-47"/>
          <p:cNvPicPr>
            <a:picLocks noChangeAspect="1"/>
          </p:cNvPicPr>
          <p:nvPr/>
        </p:nvPicPr>
        <p:blipFill>
          <a:blip r:embed="rId1"/>
          <a:stretch>
            <a:fillRect/>
          </a:stretch>
        </p:blipFill>
        <p:spPr>
          <a:xfrm>
            <a:off x="4445635" y="451485"/>
            <a:ext cx="5186045" cy="43173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工厂对象注入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3640455" cy="3312160"/>
          </a:xfrm>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我们希望通过容器来创建一个复杂类，如构造函数需要接收参数的</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参数应是应用参数，而不是动态的请求参数</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DI 管理的对象是单例</a:t>
            </a:r>
            <a:endParaRPr lang="zh-CN" altLang="en-US">
              <a:solidFill>
                <a:schemeClr val="bg1"/>
              </a:solidFill>
              <a:latin typeface="Lantinghei SC" panose="02000000000000000000" charset="-122"/>
              <a:ea typeface="Lantinghei SC" panose="02000000000000000000" charset="-122"/>
              <a:sym typeface="+mn-ea"/>
            </a:endParaRPr>
          </a:p>
        </p:txBody>
      </p:sp>
      <p:pic>
        <p:nvPicPr>
          <p:cNvPr id="4" name="图片 3" descr="carbon-49"/>
          <p:cNvPicPr>
            <a:picLocks noChangeAspect="1"/>
          </p:cNvPicPr>
          <p:nvPr/>
        </p:nvPicPr>
        <p:blipFill>
          <a:blip r:embed="rId1"/>
          <a:stretch>
            <a:fillRect/>
          </a:stretch>
        </p:blipFill>
        <p:spPr>
          <a:xfrm>
            <a:off x="4702175" y="278130"/>
            <a:ext cx="4527550" cy="46291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工厂对象注入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3640455" cy="3312160"/>
          </a:xfrm>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通过工厂类来创建复杂的对象</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定义一个工厂类，于 __invoke() 方法内实现对象的创建并返回</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make() 函数创建短声明周期对象</a:t>
            </a:r>
            <a:endParaRPr lang="zh-CN" altLang="en-US">
              <a:solidFill>
                <a:schemeClr val="bg1"/>
              </a:solidFill>
              <a:latin typeface="Lantinghei SC" panose="02000000000000000000" charset="-122"/>
              <a:ea typeface="Lantinghei SC" panose="02000000000000000000" charset="-122"/>
              <a:sym typeface="+mn-ea"/>
            </a:endParaRPr>
          </a:p>
        </p:txBody>
      </p:sp>
      <p:pic>
        <p:nvPicPr>
          <p:cNvPr id="5" name="图片 3" descr="carbon-48"/>
          <p:cNvPicPr>
            <a:picLocks noChangeAspect="1"/>
          </p:cNvPicPr>
          <p:nvPr/>
        </p:nvPicPr>
        <p:blipFill>
          <a:blip r:embed="rId1"/>
          <a:stretch>
            <a:fillRect/>
          </a:stretch>
        </p:blipFill>
        <p:spPr>
          <a:xfrm>
            <a:off x="4980940" y="65405"/>
            <a:ext cx="6544945" cy="508889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工厂对象注入</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3640455" cy="3312160"/>
          </a:xfrm>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调整接口类与工厂类的关系，注入的即为由工厂类创建的对象</a:t>
            </a:r>
            <a:endParaRPr lang="zh-CN" altLang="en-US">
              <a:solidFill>
                <a:schemeClr val="bg1"/>
              </a:solidFill>
              <a:latin typeface="Lantinghei SC" panose="02000000000000000000" charset="-122"/>
              <a:ea typeface="Lantinghei SC" panose="02000000000000000000" charset="-122"/>
              <a:sym typeface="+mn-ea"/>
            </a:endParaRPr>
          </a:p>
        </p:txBody>
      </p:sp>
      <p:pic>
        <p:nvPicPr>
          <p:cNvPr id="5" name="图片 3" descr="/Users/huangzh/Downloads/carbon (52).pngcarbon (52)"/>
          <p:cNvPicPr>
            <a:picLocks noChangeAspect="1"/>
          </p:cNvPicPr>
          <p:nvPr/>
        </p:nvPicPr>
        <p:blipFill>
          <a:blip r:embed="rId1"/>
          <a:srcRect/>
          <a:stretch>
            <a:fillRect/>
          </a:stretch>
        </p:blipFill>
        <p:spPr>
          <a:xfrm>
            <a:off x="4653280" y="1350963"/>
            <a:ext cx="6543675" cy="25177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注解</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9545955" cy="3312160"/>
          </a:xfrm>
        </p:spPr>
        <p:txBody>
          <a:bodyPr>
            <a:normAutofit/>
          </a:bodyPr>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注释</a:t>
            </a:r>
            <a:r>
              <a:rPr lang="en-US" altLang="zh-CN">
                <a:solidFill>
                  <a:schemeClr val="bg1"/>
                </a:solidFill>
                <a:latin typeface="Lantinghei SC" panose="02000000000000000000" charset="-122"/>
                <a:ea typeface="Lantinghei SC" panose="02000000000000000000" charset="-122"/>
                <a:sym typeface="+mn-ea"/>
              </a:rPr>
              <a:t>(</a:t>
            </a:r>
            <a:r>
              <a:rPr lang="en-US" altLang="zh-CN">
                <a:solidFill>
                  <a:schemeClr val="bg1"/>
                </a:solidFill>
                <a:latin typeface="Lantinghei SC" panose="02000000000000000000" charset="-122"/>
                <a:ea typeface="Lantinghei SC" panose="02000000000000000000" charset="-122"/>
                <a:sym typeface="+mn-ea"/>
              </a:rPr>
              <a:t>Comment)</a:t>
            </a:r>
            <a:r>
              <a:rPr lang="zh-CN" altLang="en-US">
                <a:solidFill>
                  <a:schemeClr val="bg1"/>
                </a:solidFill>
                <a:latin typeface="Lantinghei SC" panose="02000000000000000000" charset="-122"/>
                <a:ea typeface="Lantinghei SC" panose="02000000000000000000" charset="-122"/>
                <a:sym typeface="+mn-ea"/>
              </a:rPr>
              <a:t>：给程序员看，帮助理解代码，对代码起到解释、说明的作用</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注解</a:t>
            </a:r>
            <a:r>
              <a:rPr lang="en-US" altLang="zh-CN">
                <a:solidFill>
                  <a:schemeClr val="bg1"/>
                </a:solidFill>
                <a:latin typeface="Lantinghei SC" panose="02000000000000000000" charset="-122"/>
                <a:ea typeface="Lantinghei SC" panose="02000000000000000000" charset="-122"/>
                <a:sym typeface="+mn-ea"/>
              </a:rPr>
              <a:t>(Attribute/Annotation)</a:t>
            </a:r>
            <a:r>
              <a:rPr lang="zh-CN" altLang="en-US">
                <a:solidFill>
                  <a:schemeClr val="bg1"/>
                </a:solidFill>
                <a:latin typeface="Lantinghei SC" panose="02000000000000000000" charset="-122"/>
                <a:ea typeface="Lantinghei SC" panose="02000000000000000000" charset="-122"/>
                <a:sym typeface="+mn-ea"/>
              </a:rPr>
              <a:t>：给应用程序看，用于元数据的定义，单独使用时没有任何作用，需配合应用程序对其元数据进行利用才有作用</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在类（比如Controller）的成员属性上定义 Inject 注解，表示对该类成员属性定义了相关的元数据</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ltLang="en-US">
                <a:solidFill>
                  <a:schemeClr val="bg1"/>
                </a:solidFill>
                <a:latin typeface="Lantinghei SC" panose="02000000000000000000" charset="-122"/>
                <a:ea typeface="Lantinghei SC" panose="02000000000000000000" charset="-122"/>
                <a:sym typeface="+mn-ea"/>
              </a:rPr>
              <a:t>DI 或 </a:t>
            </a:r>
            <a:r>
              <a:rPr lang="en-US" altLang="zh-CN">
                <a:solidFill>
                  <a:schemeClr val="bg1"/>
                </a:solidFill>
                <a:latin typeface="Lantinghei SC" panose="02000000000000000000" charset="-122"/>
                <a:ea typeface="Lantinghei SC" panose="02000000000000000000" charset="-122"/>
                <a:sym typeface="+mn-ea"/>
              </a:rPr>
              <a:t>AOP </a:t>
            </a:r>
            <a:r>
              <a:rPr lang="zh-CN" altLang="en-US">
                <a:solidFill>
                  <a:schemeClr val="bg1"/>
                </a:solidFill>
                <a:latin typeface="Lantinghei SC" panose="02000000000000000000" charset="-122"/>
                <a:ea typeface="Lantinghei SC" panose="02000000000000000000" charset="-122"/>
                <a:sym typeface="+mn-ea"/>
              </a:rPr>
              <a:t>通过这些收集到的</a:t>
            </a:r>
            <a:r>
              <a:rPr lang="zh-CN" altLang="en-US">
                <a:solidFill>
                  <a:schemeClr val="bg1"/>
                </a:solidFill>
                <a:latin typeface="Lantinghei SC" panose="02000000000000000000" charset="-122"/>
                <a:ea typeface="Lantinghei SC" panose="02000000000000000000" charset="-122"/>
                <a:sym typeface="+mn-ea"/>
              </a:rPr>
              <a:t>元数据，根据规则在创建对象时注入对应的依赖</a:t>
            </a:r>
            <a:endParaRPr lang="zh-CN" altLang="en-US">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rPr>
              <a:t>企业发展的主要阶段</a:t>
            </a:r>
            <a:endParaRPr lang="zh-CN" altLang="en-US">
              <a:solidFill>
                <a:schemeClr val="bg1"/>
              </a:solidFill>
            </a:endParaRPr>
          </a:p>
        </p:txBody>
      </p:sp>
      <p:sp>
        <p:nvSpPr>
          <p:cNvPr id="7" name="Rounded Rectangle 6"/>
          <p:cNvSpPr/>
          <p:nvPr/>
        </p:nvSpPr>
        <p:spPr>
          <a:xfrm>
            <a:off x="5367020" y="2226310"/>
            <a:ext cx="1194435" cy="770255"/>
          </a:xfrm>
          <a:prstGeom prst="roundRect">
            <a:avLst/>
          </a:prstGeom>
          <a:ln w="12700" cmpd="sng">
            <a:solidFill>
              <a:schemeClr val="accent1">
                <a:shade val="5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成长阶段</a:t>
            </a:r>
            <a:endParaRPr lang="zh-CN" altLang="en-US"/>
          </a:p>
        </p:txBody>
      </p:sp>
      <p:sp>
        <p:nvSpPr>
          <p:cNvPr id="8" name="Rounded Rectangle 7"/>
          <p:cNvSpPr/>
          <p:nvPr/>
        </p:nvSpPr>
        <p:spPr>
          <a:xfrm>
            <a:off x="7259320" y="2225040"/>
            <a:ext cx="1194435" cy="770255"/>
          </a:xfrm>
          <a:prstGeom prst="roundRect">
            <a:avLst/>
          </a:prstGeom>
          <a:ln w="12700" cmpd="sng">
            <a:solidFill>
              <a:schemeClr val="accent1">
                <a:shade val="5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成熟阶段</a:t>
            </a:r>
            <a:endParaRPr lang="zh-CN" altLang="en-US"/>
          </a:p>
        </p:txBody>
      </p:sp>
      <p:sp>
        <p:nvSpPr>
          <p:cNvPr id="10" name="Rounded Rectangle 9"/>
          <p:cNvSpPr/>
          <p:nvPr/>
        </p:nvSpPr>
        <p:spPr>
          <a:xfrm>
            <a:off x="3474720" y="2226310"/>
            <a:ext cx="1194435" cy="770255"/>
          </a:xfrm>
          <a:prstGeom prst="roundRect">
            <a:avLst/>
          </a:prstGeom>
          <a:ln w="12700" cmpd="sng">
            <a:solidFill>
              <a:schemeClr val="accent1">
                <a:shade val="5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初创阶段</a:t>
            </a:r>
            <a:endParaRPr lang="zh-CN" altLang="en-US"/>
          </a:p>
        </p:txBody>
      </p:sp>
      <p:cxnSp>
        <p:nvCxnSpPr>
          <p:cNvPr id="9" name="Straight Arrow Connector 8"/>
          <p:cNvCxnSpPr/>
          <p:nvPr/>
        </p:nvCxnSpPr>
        <p:spPr>
          <a:xfrm>
            <a:off x="4770120" y="2611755"/>
            <a:ext cx="496570" cy="0"/>
          </a:xfrm>
          <a:prstGeom prst="straightConnector1">
            <a:avLst/>
          </a:prstGeom>
          <a:ln w="47625" cmpd="sng">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662420" y="2611755"/>
            <a:ext cx="496570" cy="0"/>
          </a:xfrm>
          <a:prstGeom prst="straightConnector1">
            <a:avLst/>
          </a:prstGeom>
          <a:ln w="47625" cmpd="sng">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注解</a:t>
            </a:r>
            <a:endParaRPr lang="zh-CN" altLang="en-US">
              <a:solidFill>
                <a:schemeClr val="bg1"/>
              </a:solidFill>
              <a:latin typeface="Lantinghei SC" panose="02000000000000000000" charset="-122"/>
              <a:ea typeface="Lantinghei SC" panose="02000000000000000000" charset="-122"/>
              <a:sym typeface="+mn-ea"/>
            </a:endParaRPr>
          </a:p>
        </p:txBody>
      </p:sp>
      <p:pic>
        <p:nvPicPr>
          <p:cNvPr id="4" name="图片 2" descr="carbon-40"/>
          <p:cNvPicPr>
            <a:picLocks noChangeAspect="1"/>
          </p:cNvPicPr>
          <p:nvPr>
            <p:ph idx="1"/>
          </p:nvPr>
        </p:nvPicPr>
        <p:blipFill>
          <a:blip r:embed="rId1"/>
          <a:stretch>
            <a:fillRect/>
          </a:stretch>
        </p:blipFill>
        <p:spPr>
          <a:xfrm>
            <a:off x="3528060" y="292100"/>
            <a:ext cx="4651375" cy="46361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注解</a:t>
            </a:r>
            <a:endParaRPr lang="zh-CN" altLang="en-US">
              <a:solidFill>
                <a:schemeClr val="bg1"/>
              </a:solidFill>
              <a:latin typeface="Lantinghei SC" panose="02000000000000000000" charset="-122"/>
              <a:ea typeface="Lantinghei SC" panose="02000000000000000000" charset="-122"/>
              <a:sym typeface="+mn-ea"/>
            </a:endParaRPr>
          </a:p>
        </p:txBody>
      </p:sp>
      <p:pic>
        <p:nvPicPr>
          <p:cNvPr id="7" name="图片 6" descr="carbon-39"/>
          <p:cNvPicPr>
            <a:picLocks noChangeAspect="1"/>
          </p:cNvPicPr>
          <p:nvPr>
            <p:ph idx="1"/>
          </p:nvPr>
        </p:nvPicPr>
        <p:blipFill>
          <a:blip r:embed="rId1"/>
          <a:stretch>
            <a:fillRect/>
          </a:stretch>
        </p:blipFill>
        <p:spPr>
          <a:xfrm>
            <a:off x="3196590" y="427355"/>
            <a:ext cx="5315585" cy="436499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latin typeface="Lantinghei SC" panose="02000000000000000000" charset="-122"/>
                <a:ea typeface="Lantinghei SC" panose="02000000000000000000" charset="-122"/>
                <a:sym typeface="+mn-ea"/>
              </a:rPr>
              <a:t>AOP</a:t>
            </a:r>
            <a:endParaRPr lang="en-US" altLang="zh-CN">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9545955" cy="3312160"/>
          </a:xfrm>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面向切面编程，通过预编译方式或运行期动态代理实现程序功能的统一维护的一种技术</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AOP 在字面上与 OOP 很相似，但设计思想在目标上有着本质的差异</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OOP 是针对业务处理过程的实体及其属性和行为进行抽象封装，以获得更加清晰高效的逻辑单元划分</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而 AOP 则是针对业务处理过程中的切面进行提取，它所面对的是处理过程中的某个步骤或阶段，以获得逻辑过程中各部分之间低耦合性的隔离效果</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endParaRPr>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latin typeface="Lantinghei SC" panose="02000000000000000000" charset="-122"/>
                <a:ea typeface="Lantinghei SC" panose="02000000000000000000" charset="-122"/>
                <a:sym typeface="+mn-ea"/>
              </a:rPr>
              <a:t>AOP</a:t>
            </a:r>
            <a:endParaRPr lang="en-US" altLang="zh-CN">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9545955" cy="3312160"/>
          </a:xfrm>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应用场景：参数校验、日志、无侵入埋点、安全控制、性能统计、事务处理、异常处理、缓存、无侵入监控、资源池、连接池管理等</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zh-CN">
                <a:solidFill>
                  <a:schemeClr val="bg1"/>
                </a:solidFill>
                <a:latin typeface="Lantinghei SC" panose="02000000000000000000" charset="-122"/>
                <a:ea typeface="Lantinghei SC" panose="02000000000000000000" charset="-122"/>
                <a:sym typeface="+mn-ea"/>
              </a:rPr>
              <a:t>搭配注解使用有奇效</a:t>
            </a:r>
            <a:endParaRPr lang="zh-CN">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latin typeface="Lantinghei SC" panose="02000000000000000000" charset="-122"/>
                <a:ea typeface="Lantinghei SC" panose="02000000000000000000" charset="-122"/>
                <a:sym typeface="+mn-ea"/>
              </a:rPr>
              <a:t>AOP</a:t>
            </a:r>
            <a:endParaRPr lang="en-US" altLang="zh-CN">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9545955" cy="3312160"/>
          </a:xfrm>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只需理解一个概念即可，Aspect(切面)</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Aspect 可以切入任意类或任意注解类</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被切入的类</a:t>
            </a:r>
            <a:r>
              <a:rPr lang="zh-CN">
                <a:solidFill>
                  <a:schemeClr val="bg1"/>
                </a:solidFill>
                <a:latin typeface="Lantinghei SC" panose="02000000000000000000" charset="-122"/>
                <a:ea typeface="Lantinghei SC" panose="02000000000000000000" charset="-122"/>
                <a:sym typeface="+mn-ea"/>
              </a:rPr>
              <a:t>无限制，直接 </a:t>
            </a:r>
            <a:r>
              <a:rPr lang="en-US" altLang="zh-CN">
                <a:solidFill>
                  <a:schemeClr val="bg1"/>
                </a:solidFill>
                <a:latin typeface="Lantinghei SC" panose="02000000000000000000" charset="-122"/>
                <a:ea typeface="Lantinghei SC" panose="02000000000000000000" charset="-122"/>
                <a:sym typeface="+mn-ea"/>
              </a:rPr>
              <a:t>new </a:t>
            </a:r>
            <a:r>
              <a:rPr lang="zh-CN" altLang="en-US">
                <a:solidFill>
                  <a:schemeClr val="bg1"/>
                </a:solidFill>
                <a:latin typeface="Lantinghei SC" panose="02000000000000000000" charset="-122"/>
                <a:ea typeface="Lantinghei SC" panose="02000000000000000000" charset="-122"/>
                <a:sym typeface="+mn-ea"/>
              </a:rPr>
              <a:t>出来的类也可以被切入</a:t>
            </a:r>
            <a:endParaRPr lang="zh-CN" altLang="en-US">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latin typeface="Lantinghei SC" panose="02000000000000000000" charset="-122"/>
                <a:ea typeface="Lantinghei SC" panose="02000000000000000000" charset="-122"/>
                <a:sym typeface="+mn-ea"/>
              </a:rPr>
              <a:t>AOP</a:t>
            </a:r>
            <a:endParaRPr lang="en-US" altLang="zh-CN">
              <a:solidFill>
                <a:schemeClr val="bg1"/>
              </a:solidFill>
              <a:latin typeface="Lantinghei SC" panose="02000000000000000000" charset="-122"/>
              <a:ea typeface="Lantinghei SC" panose="02000000000000000000" charset="-122"/>
              <a:sym typeface="+mn-ea"/>
            </a:endParaRPr>
          </a:p>
        </p:txBody>
      </p:sp>
      <p:pic>
        <p:nvPicPr>
          <p:cNvPr id="4" name="图片 2" descr="carbon (4)"/>
          <p:cNvPicPr>
            <a:picLocks noChangeAspect="1"/>
          </p:cNvPicPr>
          <p:nvPr>
            <p:ph idx="1"/>
          </p:nvPr>
        </p:nvPicPr>
        <p:blipFill>
          <a:blip r:embed="rId1"/>
          <a:stretch>
            <a:fillRect/>
          </a:stretch>
        </p:blipFill>
        <p:spPr>
          <a:xfrm>
            <a:off x="2853690" y="134620"/>
            <a:ext cx="5999480" cy="49504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latin typeface="Lantinghei SC" panose="02000000000000000000" charset="-122"/>
                <a:ea typeface="Lantinghei SC" panose="02000000000000000000" charset="-122"/>
                <a:sym typeface="+mn-ea"/>
              </a:rPr>
              <a:t>AOP</a:t>
            </a:r>
            <a:endParaRPr lang="en-US" altLang="zh-CN">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4720590" cy="3312160"/>
          </a:xfrm>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假设我们有一个 IndexController 类</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我们希望通过 AOP 对该类切入</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创建一个 Aspect 类，并在 $classes 属性定义该类的 index 方法</a:t>
            </a:r>
            <a:endParaRPr>
              <a:solidFill>
                <a:schemeClr val="bg1"/>
              </a:solidFill>
              <a:latin typeface="Lantinghei SC" panose="02000000000000000000" charset="-122"/>
              <a:ea typeface="Lantinghei SC" panose="02000000000000000000" charset="-122"/>
              <a:sym typeface="+mn-ea"/>
            </a:endParaRPr>
          </a:p>
        </p:txBody>
      </p:sp>
      <p:pic>
        <p:nvPicPr>
          <p:cNvPr id="6" name="图片 5" descr="carbon (6)"/>
          <p:cNvPicPr>
            <a:picLocks noChangeAspect="1"/>
          </p:cNvPicPr>
          <p:nvPr/>
        </p:nvPicPr>
        <p:blipFill>
          <a:blip r:embed="rId1"/>
          <a:stretch>
            <a:fillRect/>
          </a:stretch>
        </p:blipFill>
        <p:spPr>
          <a:xfrm>
            <a:off x="6018530" y="1389380"/>
            <a:ext cx="4754880" cy="17043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latin typeface="Lantinghei SC" panose="02000000000000000000" charset="-122"/>
                <a:ea typeface="Lantinghei SC" panose="02000000000000000000" charset="-122"/>
                <a:sym typeface="+mn-ea"/>
              </a:rPr>
              <a:t>AOP</a:t>
            </a:r>
            <a:endParaRPr lang="en-US" altLang="zh-CN">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190625"/>
            <a:ext cx="9908540" cy="3312160"/>
          </a:xfrm>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实际</a:t>
            </a:r>
            <a:r>
              <a:rPr lang="zh-CN">
                <a:solidFill>
                  <a:schemeClr val="bg1"/>
                </a:solidFill>
                <a:latin typeface="Lantinghei SC" panose="02000000000000000000" charset="-122"/>
                <a:ea typeface="Lantinghei SC" panose="02000000000000000000" charset="-122"/>
                <a:sym typeface="+mn-ea"/>
              </a:rPr>
              <a:t>实例化</a:t>
            </a:r>
            <a:r>
              <a:rPr>
                <a:solidFill>
                  <a:schemeClr val="bg1"/>
                </a:solidFill>
                <a:latin typeface="Lantinghei SC" panose="02000000000000000000" charset="-122"/>
                <a:ea typeface="Lantinghei SC" panose="02000000000000000000" charset="-122"/>
                <a:sym typeface="+mn-ea"/>
              </a:rPr>
              <a:t>得到的类为下图的一个代理类</a:t>
            </a:r>
            <a:r>
              <a:rPr lang="zh-CN">
                <a:solidFill>
                  <a:schemeClr val="bg1"/>
                </a:solidFill>
                <a:latin typeface="Lantinghei SC" panose="02000000000000000000" charset="-122"/>
                <a:ea typeface="Lantinghei SC" panose="02000000000000000000" charset="-122"/>
                <a:sym typeface="+mn-ea"/>
              </a:rPr>
              <a:t>，</a:t>
            </a:r>
            <a:r>
              <a:rPr>
                <a:solidFill>
                  <a:schemeClr val="bg1"/>
                </a:solidFill>
                <a:latin typeface="Lantinghei SC" panose="02000000000000000000" charset="-122"/>
                <a:ea typeface="Lantinghei SC" panose="02000000000000000000" charset="-122"/>
                <a:sym typeface="+mn-ea"/>
              </a:rPr>
              <a:t>原类方法会被重写</a:t>
            </a:r>
            <a:r>
              <a:rPr lang="zh-CN">
                <a:solidFill>
                  <a:schemeClr val="bg1"/>
                </a:solidFill>
                <a:latin typeface="Lantinghei SC" panose="02000000000000000000" charset="-122"/>
                <a:ea typeface="Lantinghei SC" panose="02000000000000000000" charset="-122"/>
                <a:sym typeface="+mn-ea"/>
              </a:rPr>
              <a:t>并替换掉</a:t>
            </a:r>
            <a:endParaRPr lang="zh-CN">
              <a:solidFill>
                <a:schemeClr val="bg1"/>
              </a:solidFill>
              <a:latin typeface="Lantinghei SC" panose="02000000000000000000" charset="-122"/>
              <a:ea typeface="Lantinghei SC" panose="02000000000000000000" charset="-122"/>
              <a:sym typeface="+mn-ea"/>
            </a:endParaRPr>
          </a:p>
        </p:txBody>
      </p:sp>
      <p:pic>
        <p:nvPicPr>
          <p:cNvPr id="4" name="图片 3" descr="/Users/huangzh/Downloads/carbon-64.pngcarbon-64"/>
          <p:cNvPicPr>
            <a:picLocks noChangeAspect="1"/>
          </p:cNvPicPr>
          <p:nvPr/>
        </p:nvPicPr>
        <p:blipFill>
          <a:blip r:embed="rId1"/>
          <a:srcRect/>
          <a:stretch>
            <a:fillRect/>
          </a:stretch>
        </p:blipFill>
        <p:spPr>
          <a:xfrm>
            <a:off x="1532255" y="1792605"/>
            <a:ext cx="8453755" cy="32842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latin typeface="Lantinghei SC" panose="02000000000000000000" charset="-122"/>
                <a:ea typeface="Lantinghei SC" panose="02000000000000000000" charset="-122"/>
                <a:sym typeface="+mn-ea"/>
              </a:rPr>
              <a:t>AOP</a:t>
            </a:r>
            <a:endParaRPr lang="en-US" altLang="zh-CN">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4720590" cy="3312160"/>
          </a:xfrm>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假设我们有一个 IndexController 类</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我们希望通过 AOP 对该类切入</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创建一个 Aspect 类，并在 $classes 属性定义该类的 index 方法</a:t>
            </a:r>
            <a:endParaRPr>
              <a:solidFill>
                <a:schemeClr val="bg1"/>
              </a:solidFill>
              <a:latin typeface="Lantinghei SC" panose="02000000000000000000" charset="-122"/>
              <a:ea typeface="Lantinghei SC" panose="02000000000000000000" charset="-122"/>
              <a:sym typeface="+mn-ea"/>
            </a:endParaRPr>
          </a:p>
        </p:txBody>
      </p:sp>
      <p:pic>
        <p:nvPicPr>
          <p:cNvPr id="6" name="图片 5" descr="carbon (6)"/>
          <p:cNvPicPr>
            <a:picLocks noChangeAspect="1"/>
          </p:cNvPicPr>
          <p:nvPr/>
        </p:nvPicPr>
        <p:blipFill>
          <a:blip r:embed="rId1"/>
          <a:stretch>
            <a:fillRect/>
          </a:stretch>
        </p:blipFill>
        <p:spPr>
          <a:xfrm>
            <a:off x="6018530" y="1389380"/>
            <a:ext cx="4754880" cy="17043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latin typeface="Lantinghei SC" panose="02000000000000000000" charset="-122"/>
                <a:ea typeface="Lantinghei SC" panose="02000000000000000000" charset="-122"/>
                <a:sym typeface="+mn-ea"/>
              </a:rPr>
              <a:t>基于</a:t>
            </a:r>
            <a:r>
              <a:rPr lang="en-US" altLang="zh-CN">
                <a:solidFill>
                  <a:schemeClr val="bg1"/>
                </a:solidFill>
                <a:latin typeface="Lantinghei SC" panose="02000000000000000000" charset="-122"/>
                <a:ea typeface="Lantinghei SC" panose="02000000000000000000" charset="-122"/>
                <a:sym typeface="+mn-ea"/>
              </a:rPr>
              <a:t>AOP</a:t>
            </a:r>
            <a:r>
              <a:rPr lang="zh-CN" altLang="en-US">
                <a:solidFill>
                  <a:schemeClr val="bg1"/>
                </a:solidFill>
                <a:latin typeface="Lantinghei SC" panose="02000000000000000000" charset="-122"/>
                <a:ea typeface="Lantinghei SC" panose="02000000000000000000" charset="-122"/>
                <a:sym typeface="+mn-ea"/>
              </a:rPr>
              <a:t>的功能示例</a:t>
            </a:r>
            <a:endParaRPr lang="zh-CN" alt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6040755" cy="3312160"/>
          </a:xfrm>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@Cacheable、@CachePut、@CacheEvict</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@Task</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@RateLimit</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@CircuitBreaker</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调用链追踪的无侵入埋点</a:t>
            </a:r>
            <a:endParaRPr>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rPr>
              <a:t>初创阶段</a:t>
            </a:r>
            <a:r>
              <a:rPr lang="zh-CN" altLang="en-US">
                <a:solidFill>
                  <a:schemeClr val="bg1"/>
                </a:solidFill>
              </a:rPr>
              <a:t>的需求</a:t>
            </a:r>
            <a:endParaRPr lang="zh-CN" altLang="en-US">
              <a:solidFill>
                <a:schemeClr val="bg1"/>
              </a:solidFill>
            </a:endParaRPr>
          </a:p>
        </p:txBody>
      </p:sp>
      <p:sp>
        <p:nvSpPr>
          <p:cNvPr id="4" name="Text Box 3"/>
          <p:cNvSpPr txBox="1"/>
          <p:nvPr/>
        </p:nvSpPr>
        <p:spPr>
          <a:xfrm>
            <a:off x="4391025" y="1581150"/>
            <a:ext cx="2926080" cy="460375"/>
          </a:xfrm>
          <a:prstGeom prst="rect">
            <a:avLst/>
          </a:prstGeom>
          <a:noFill/>
        </p:spPr>
        <p:txBody>
          <a:bodyPr wrap="none" rtlCol="0">
            <a:spAutoFit/>
          </a:bodyPr>
          <a:p>
            <a:pPr algn="l"/>
            <a:r>
              <a:rPr lang="zh-CN" altLang="en-US" sz="2400">
                <a:solidFill>
                  <a:schemeClr val="bg1"/>
                </a:solidFill>
                <a:sym typeface="+mn-ea"/>
              </a:rPr>
              <a:t>上手简单，文档丰富</a:t>
            </a:r>
            <a:endParaRPr lang="zh-CN" altLang="en-US" sz="2400">
              <a:solidFill>
                <a:schemeClr val="bg1"/>
              </a:solidFill>
              <a:sym typeface="+mn-ea"/>
            </a:endParaRPr>
          </a:p>
        </p:txBody>
      </p:sp>
      <p:sp>
        <p:nvSpPr>
          <p:cNvPr id="5" name="Text Box 4"/>
          <p:cNvSpPr txBox="1"/>
          <p:nvPr/>
        </p:nvSpPr>
        <p:spPr>
          <a:xfrm>
            <a:off x="4085590" y="2157730"/>
            <a:ext cx="3535680" cy="460375"/>
          </a:xfrm>
          <a:prstGeom prst="rect">
            <a:avLst/>
          </a:prstGeom>
          <a:noFill/>
        </p:spPr>
        <p:txBody>
          <a:bodyPr wrap="none" rtlCol="0">
            <a:spAutoFit/>
          </a:bodyPr>
          <a:p>
            <a:pPr algn="l"/>
            <a:r>
              <a:rPr lang="zh-CN" altLang="en-US" sz="2400">
                <a:solidFill>
                  <a:schemeClr val="bg1"/>
                </a:solidFill>
                <a:sym typeface="+mn-ea"/>
              </a:rPr>
              <a:t>编程效率快，心智负担少</a:t>
            </a:r>
            <a:endParaRPr lang="zh-CN" altLang="en-US" sz="2400">
              <a:solidFill>
                <a:schemeClr val="bg1"/>
              </a:solidFill>
              <a:sym typeface="+mn-ea"/>
            </a:endParaRPr>
          </a:p>
        </p:txBody>
      </p:sp>
      <p:sp>
        <p:nvSpPr>
          <p:cNvPr id="6" name="Text Box 5"/>
          <p:cNvSpPr txBox="1"/>
          <p:nvPr/>
        </p:nvSpPr>
        <p:spPr>
          <a:xfrm>
            <a:off x="4847590" y="2769235"/>
            <a:ext cx="2011680" cy="460375"/>
          </a:xfrm>
          <a:prstGeom prst="rect">
            <a:avLst/>
          </a:prstGeom>
          <a:noFill/>
        </p:spPr>
        <p:txBody>
          <a:bodyPr wrap="none" rtlCol="0">
            <a:spAutoFit/>
          </a:bodyPr>
          <a:p>
            <a:pPr algn="l"/>
            <a:r>
              <a:rPr lang="zh-CN" altLang="en-US" sz="2400">
                <a:solidFill>
                  <a:schemeClr val="bg1"/>
                </a:solidFill>
                <a:sym typeface="+mn-ea"/>
              </a:rPr>
              <a:t>部署简单方便</a:t>
            </a:r>
            <a:endParaRPr lang="zh-CN" altLang="en-US" sz="2400">
              <a:solidFill>
                <a:schemeClr val="bg1"/>
              </a:solidFill>
              <a:sym typeface="+mn-ea"/>
            </a:endParaRPr>
          </a:p>
        </p:txBody>
      </p:sp>
      <p:sp>
        <p:nvSpPr>
          <p:cNvPr id="7" name="Text Box 6"/>
          <p:cNvSpPr txBox="1"/>
          <p:nvPr/>
        </p:nvSpPr>
        <p:spPr>
          <a:xfrm>
            <a:off x="4848225" y="3348990"/>
            <a:ext cx="2011680" cy="460375"/>
          </a:xfrm>
          <a:prstGeom prst="rect">
            <a:avLst/>
          </a:prstGeom>
          <a:noFill/>
        </p:spPr>
        <p:txBody>
          <a:bodyPr wrap="none" rtlCol="0">
            <a:spAutoFit/>
          </a:bodyPr>
          <a:p>
            <a:pPr algn="l"/>
            <a:r>
              <a:rPr lang="zh-CN" altLang="en-US" sz="2400">
                <a:solidFill>
                  <a:schemeClr val="bg1"/>
                </a:solidFill>
                <a:sym typeface="+mn-ea"/>
              </a:rPr>
              <a:t>注重业务实现</a:t>
            </a:r>
            <a:endParaRPr lang="zh-CN" altLang="en-US" sz="2400">
              <a:solidFill>
                <a:schemeClr val="bg1"/>
              </a:solidFill>
              <a:sym typeface="+mn-ea"/>
            </a:endParaRPr>
          </a:p>
        </p:txBody>
      </p:sp>
      <p:sp>
        <p:nvSpPr>
          <p:cNvPr id="8" name="Text Box 7"/>
          <p:cNvSpPr txBox="1"/>
          <p:nvPr/>
        </p:nvSpPr>
        <p:spPr>
          <a:xfrm>
            <a:off x="5000625" y="3981450"/>
            <a:ext cx="1706880" cy="460375"/>
          </a:xfrm>
          <a:prstGeom prst="rect">
            <a:avLst/>
          </a:prstGeom>
          <a:noFill/>
        </p:spPr>
        <p:txBody>
          <a:bodyPr wrap="none" rtlCol="0">
            <a:spAutoFit/>
          </a:bodyPr>
          <a:p>
            <a:pPr algn="l"/>
            <a:r>
              <a:rPr lang="zh-CN" altLang="en-US" sz="2400">
                <a:solidFill>
                  <a:schemeClr val="bg1"/>
                </a:solidFill>
                <a:sym typeface="+mn-ea"/>
              </a:rPr>
              <a:t>前后端兼顾</a:t>
            </a:r>
            <a:endParaRPr lang="zh-CN" altLang="en-US" sz="2400">
              <a:solidFill>
                <a:schemeClr val="bg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latin typeface="Lantinghei SC" panose="02000000000000000000" charset="-122"/>
                <a:ea typeface="Lantinghei SC" panose="02000000000000000000" charset="-122"/>
                <a:sym typeface="+mn-ea"/>
              </a:rPr>
              <a:t>Cachable</a:t>
            </a:r>
            <a:endParaRPr lang="en-US" altLang="zh-CN">
              <a:solidFill>
                <a:schemeClr val="bg1"/>
              </a:solidFill>
              <a:latin typeface="Lantinghei SC" panose="02000000000000000000" charset="-122"/>
              <a:ea typeface="Lantinghei SC" panose="02000000000000000000" charset="-122"/>
              <a:sym typeface="+mn-ea"/>
            </a:endParaRPr>
          </a:p>
        </p:txBody>
      </p:sp>
      <p:pic>
        <p:nvPicPr>
          <p:cNvPr id="4" name="Content Placeholder 3" descr="/Users/huangzh/Downloads/carbon (60).pngcarbon (60)"/>
          <p:cNvPicPr>
            <a:picLocks noChangeAspect="1"/>
          </p:cNvPicPr>
          <p:nvPr>
            <p:ph idx="1"/>
          </p:nvPr>
        </p:nvPicPr>
        <p:blipFill>
          <a:blip r:embed="rId1"/>
          <a:srcRect/>
          <a:stretch>
            <a:fillRect/>
          </a:stretch>
        </p:blipFill>
        <p:spPr>
          <a:xfrm>
            <a:off x="3574415" y="761048"/>
            <a:ext cx="4558030" cy="425386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olidFill>
                  <a:schemeClr val="bg1"/>
                </a:solidFill>
                <a:latin typeface="Lantinghei SC" panose="02000000000000000000" charset="-122"/>
                <a:ea typeface="Lantinghei SC" panose="02000000000000000000" charset="-122"/>
                <a:sym typeface="+mn-ea"/>
              </a:rPr>
              <a:t>服务提供者</a:t>
            </a:r>
            <a:endParaRPr>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3226435" cy="3312160"/>
          </a:xfrm>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 直接编写服务逻辑，并加上 @RpcService 注解，服务提供者将会自动将服务注册到 Consul 去，完成服务注册的流程</a:t>
            </a:r>
            <a:endParaRPr>
              <a:solidFill>
                <a:schemeClr val="bg1"/>
              </a:solidFill>
              <a:latin typeface="Lantinghei SC" panose="02000000000000000000" charset="-122"/>
              <a:ea typeface="Lantinghei SC" panose="02000000000000000000" charset="-122"/>
              <a:sym typeface="+mn-ea"/>
            </a:endParaRPr>
          </a:p>
        </p:txBody>
      </p:sp>
      <p:pic>
        <p:nvPicPr>
          <p:cNvPr id="4" name="图片 3" descr="/Users/huangzh/Downloads/carbon-60.pngcarbon-60"/>
          <p:cNvPicPr>
            <a:picLocks noChangeAspect="1"/>
          </p:cNvPicPr>
          <p:nvPr/>
        </p:nvPicPr>
        <p:blipFill>
          <a:blip r:embed="rId1"/>
          <a:srcRect/>
          <a:stretch>
            <a:fillRect/>
          </a:stretch>
        </p:blipFill>
        <p:spPr>
          <a:xfrm>
            <a:off x="4404995" y="902335"/>
            <a:ext cx="6287135" cy="379920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olidFill>
                  <a:schemeClr val="bg1"/>
                </a:solidFill>
                <a:latin typeface="Lantinghei SC" panose="02000000000000000000" charset="-122"/>
                <a:ea typeface="Lantinghei SC" panose="02000000000000000000" charset="-122"/>
                <a:sym typeface="+mn-ea"/>
              </a:rPr>
              <a:t>服务消费者</a:t>
            </a:r>
            <a:endParaRPr>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9002395" cy="3312160"/>
          </a:xfrm>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 直接通过依赖注入注入 IDL 文件，即 Interface 接口文件，即可完成对服务的消费</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 当然您还需在对应的位置简单的配置一下服务名称和 Consul 的地址</a:t>
            </a:r>
            <a:endParaRPr>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olidFill>
                  <a:schemeClr val="bg1"/>
                </a:solidFill>
                <a:latin typeface="Lantinghei SC" panose="02000000000000000000" charset="-122"/>
                <a:ea typeface="Lantinghei SC" panose="02000000000000000000" charset="-122"/>
                <a:sym typeface="+mn-ea"/>
              </a:rPr>
              <a:t>服务消费者</a:t>
            </a:r>
            <a:endParaRPr>
              <a:solidFill>
                <a:schemeClr val="bg1"/>
              </a:solidFill>
              <a:latin typeface="Lantinghei SC" panose="02000000000000000000" charset="-122"/>
              <a:ea typeface="Lantinghei SC" panose="02000000000000000000" charset="-122"/>
              <a:sym typeface="+mn-ea"/>
            </a:endParaRPr>
          </a:p>
        </p:txBody>
      </p:sp>
      <p:pic>
        <p:nvPicPr>
          <p:cNvPr id="4" name="Content Placeholder 3" descr="/Users/huangzh/Downloads/carbon (58).pngcarbon (58)"/>
          <p:cNvPicPr>
            <a:picLocks noChangeAspect="1"/>
          </p:cNvPicPr>
          <p:nvPr>
            <p:ph idx="1"/>
          </p:nvPr>
        </p:nvPicPr>
        <p:blipFill>
          <a:blip r:embed="rId1"/>
          <a:srcRect/>
          <a:stretch>
            <a:fillRect/>
          </a:stretch>
        </p:blipFill>
        <p:spPr>
          <a:xfrm>
            <a:off x="563880" y="1287145"/>
            <a:ext cx="4692650" cy="3213100"/>
          </a:xfrm>
          <a:prstGeom prst="rect">
            <a:avLst/>
          </a:prstGeom>
        </p:spPr>
      </p:pic>
      <p:pic>
        <p:nvPicPr>
          <p:cNvPr id="5" name="图片 4" descr="/Users/huangzh/Downloads/carbon-61.pngcarbon-61"/>
          <p:cNvPicPr>
            <a:picLocks noChangeAspect="1"/>
          </p:cNvPicPr>
          <p:nvPr/>
        </p:nvPicPr>
        <p:blipFill>
          <a:blip r:embed="rId2"/>
          <a:srcRect/>
          <a:stretch>
            <a:fillRect/>
          </a:stretch>
        </p:blipFill>
        <p:spPr>
          <a:xfrm>
            <a:off x="5583555" y="525780"/>
            <a:ext cx="3867785" cy="473583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olidFill>
                  <a:schemeClr val="bg1"/>
                </a:solidFill>
                <a:latin typeface="Lantinghei SC" panose="02000000000000000000" charset="-122"/>
                <a:ea typeface="Lantinghei SC" panose="02000000000000000000" charset="-122"/>
                <a:sym typeface="+mn-ea"/>
              </a:rPr>
              <a:t>服务熔断降级与限流等</a:t>
            </a:r>
            <a:endParaRPr>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9804400" cy="3312160"/>
          </a:xfrm>
        </p:spPr>
        <p:txBody>
          <a:bodyPr>
            <a:normAutofit/>
          </a:bodyPr>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 您也只需在类或类方法上通过定义 @CircuitBreaker 和 @RateLimit 注解，即可完成对应服务或方法的熔断处理和降级策略，以及服务限流的功能</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 调用链的追踪也只需您引入 hyperf/tracer 组件，并打开各个追踪的开关，以及配置好 Open Tracing Server 的地址端口即可</a:t>
            </a:r>
            <a:endParaRPr>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a:solidFill>
                  <a:schemeClr val="bg1"/>
                </a:solidFill>
                <a:latin typeface="Lantinghei SC" panose="02000000000000000000" charset="-122"/>
                <a:ea typeface="Lantinghei SC" panose="02000000000000000000" charset="-122"/>
                <a:sym typeface="+mn-ea"/>
              </a:rPr>
              <a:t> 配置中心及服务监控也是类似的，引入组件，配置 Server 的地址端口即可</a:t>
            </a:r>
            <a:endParaRPr>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bg1"/>
                </a:solidFill>
                <a:latin typeface="Lantinghei SC" panose="02000000000000000000" charset="-122"/>
                <a:ea typeface="Lantinghei SC" panose="02000000000000000000" charset="-122"/>
                <a:sym typeface="+mn-ea"/>
              </a:rPr>
              <a:t>More</a:t>
            </a:r>
            <a:endParaRPr lang="en-US">
              <a:solidFill>
                <a:schemeClr val="bg1"/>
              </a:solidFill>
              <a:latin typeface="Lantinghei SC" panose="02000000000000000000" charset="-122"/>
              <a:ea typeface="Lantinghei SC" panose="02000000000000000000" charset="-122"/>
              <a:sym typeface="+mn-ea"/>
            </a:endParaRPr>
          </a:p>
        </p:txBody>
      </p:sp>
      <p:sp>
        <p:nvSpPr>
          <p:cNvPr id="3" name="Content Placeholder 2"/>
          <p:cNvSpPr>
            <a:spLocks noGrp="1"/>
          </p:cNvSpPr>
          <p:nvPr>
            <p:ph idx="1"/>
          </p:nvPr>
        </p:nvSpPr>
        <p:spPr>
          <a:xfrm>
            <a:off x="805180" y="1389380"/>
            <a:ext cx="9804400" cy="3312160"/>
          </a:xfrm>
        </p:spPr>
        <p:txBody>
          <a:bodyPr>
            <a:normAutofit lnSpcReduction="10000"/>
          </a:bodyPr>
          <a:p>
            <a:pPr algn="l">
              <a:lnSpc>
                <a:spcPct val="100000"/>
              </a:lnSpc>
              <a:spcAft>
                <a:spcPts val="0"/>
              </a:spcAft>
              <a:buFont typeface="Arial" panose="020B0604020202090204" pitchFamily="34" charset="0"/>
              <a:buChar char="•"/>
            </a:pPr>
            <a:r>
              <a:rPr lang="en-US">
                <a:solidFill>
                  <a:schemeClr val="bg1"/>
                </a:solidFill>
                <a:latin typeface="Lantinghei SC" panose="02000000000000000000" charset="-122"/>
                <a:ea typeface="Lantinghei SC" panose="02000000000000000000" charset="-122"/>
                <a:sym typeface="+mn-ea"/>
              </a:rPr>
              <a:t>ConfigProvider</a:t>
            </a:r>
            <a:endParaRPr 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en-US">
                <a:solidFill>
                  <a:schemeClr val="bg1"/>
                </a:solidFill>
                <a:latin typeface="Lantinghei SC" panose="02000000000000000000" charset="-122"/>
                <a:ea typeface="Lantinghei SC" panose="02000000000000000000" charset="-122"/>
                <a:sym typeface="+mn-ea"/>
              </a:rPr>
              <a:t>ClassMap</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en-US" altLang="zh-CN">
                <a:solidFill>
                  <a:schemeClr val="bg1"/>
                </a:solidFill>
                <a:latin typeface="Lantinghei SC" panose="02000000000000000000" charset="-122"/>
                <a:ea typeface="Lantinghei SC" panose="02000000000000000000" charset="-122"/>
                <a:sym typeface="+mn-ea"/>
              </a:rPr>
              <a:t>Event Dispatcher</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en-US" altLang="zh-CN">
                <a:solidFill>
                  <a:schemeClr val="bg1"/>
                </a:solidFill>
                <a:latin typeface="Lantinghei SC" panose="02000000000000000000" charset="-122"/>
                <a:ea typeface="Lantinghei SC" panose="02000000000000000000" charset="-122"/>
                <a:sym typeface="+mn-ea"/>
              </a:rPr>
              <a:t>Middleware</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en-US" altLang="zh-CN">
                <a:solidFill>
                  <a:schemeClr val="bg1"/>
                </a:solidFill>
                <a:latin typeface="Lantinghei SC" panose="02000000000000000000" charset="-122"/>
                <a:ea typeface="Lantinghei SC" panose="02000000000000000000" charset="-122"/>
                <a:sym typeface="+mn-ea"/>
              </a:rPr>
              <a:t>Exception Handler</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en-US" altLang="zh-CN">
                <a:solidFill>
                  <a:schemeClr val="bg1"/>
                </a:solidFill>
                <a:latin typeface="Lantinghei SC" panose="02000000000000000000" charset="-122"/>
                <a:ea typeface="Lantinghei SC" panose="02000000000000000000" charset="-122"/>
                <a:sym typeface="+mn-ea"/>
              </a:rPr>
              <a:t>Annotation Collector</a:t>
            </a:r>
            <a:endParaRPr lang="en-US" altLang="zh-CN">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en-US" altLang="zh-CN">
                <a:solidFill>
                  <a:schemeClr val="bg1"/>
                </a:solidFill>
                <a:latin typeface="Lantinghei SC" panose="02000000000000000000" charset="-122"/>
                <a:ea typeface="Lantinghei SC" panose="02000000000000000000" charset="-122"/>
                <a:sym typeface="+mn-ea"/>
              </a:rPr>
              <a:t>Contract</a:t>
            </a:r>
            <a:endParaRPr lang="zh-CN" altLang="en-US">
              <a:solidFill>
                <a:schemeClr val="bg1"/>
              </a:solidFill>
              <a:latin typeface="Lantinghei SC" panose="02000000000000000000" charset="-122"/>
              <a:ea typeface="Lantinghei SC" panose="02000000000000000000" charset="-122"/>
              <a:sym typeface="+mn-ea"/>
            </a:endParaRPr>
          </a:p>
          <a:p>
            <a:pPr algn="l">
              <a:lnSpc>
                <a:spcPct val="100000"/>
              </a:lnSpc>
              <a:spcAft>
                <a:spcPts val="0"/>
              </a:spcAft>
              <a:buFont typeface="Arial" panose="020B0604020202090204" pitchFamily="34" charset="0"/>
              <a:buChar char="•"/>
            </a:pPr>
            <a:r>
              <a:rPr lang="en-US" altLang="zh-CN">
                <a:solidFill>
                  <a:schemeClr val="bg1"/>
                </a:solidFill>
                <a:latin typeface="Lantinghei SC" panose="02000000000000000000" charset="-122"/>
                <a:ea typeface="Lantinghei SC" panose="02000000000000000000" charset="-122"/>
                <a:sym typeface="+mn-ea"/>
              </a:rPr>
              <a:t>And more ...</a:t>
            </a:r>
            <a:endParaRPr lang="en-US" altLang="zh-CN">
              <a:solidFill>
                <a:schemeClr val="bg1"/>
              </a:solidFill>
              <a:latin typeface="Lantinghei SC" panose="02000000000000000000" charset="-122"/>
              <a:ea typeface="Lantinghei SC" panose="02000000000000000000" charset="-122"/>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31743" y="2148884"/>
            <a:ext cx="6045200" cy="922020"/>
          </a:xfrm>
          <a:prstGeom prst="rect">
            <a:avLst/>
          </a:prstGeom>
          <a:noFill/>
        </p:spPr>
        <p:txBody>
          <a:bodyPr wrap="none" rtlCol="0">
            <a:spAutoFit/>
          </a:bodyPr>
          <a:lstStyle/>
          <a:p>
            <a:pPr>
              <a:spcBef>
                <a:spcPts val="600"/>
              </a:spcBef>
              <a:spcAft>
                <a:spcPts val="600"/>
              </a:spcAft>
            </a:pPr>
            <a:r>
              <a:rPr kumimoji="1" lang="zh-CN" altLang="en-US" sz="5400" dirty="0">
                <a:solidFill>
                  <a:schemeClr val="bg1"/>
                </a:solidFill>
                <a:latin typeface="Microsoft YaHei" panose="020B0503020204020204" pitchFamily="34" charset="-122"/>
                <a:ea typeface="Microsoft YaHei" panose="020B0503020204020204" pitchFamily="34" charset="-122"/>
              </a:rPr>
              <a:t>机制 </a:t>
            </a:r>
            <a:r>
              <a:rPr kumimoji="1" lang="en-US" altLang="zh-CN" sz="5400" dirty="0">
                <a:solidFill>
                  <a:schemeClr val="bg1"/>
                </a:solidFill>
                <a:latin typeface="Microsoft YaHei" panose="020B0503020204020204" pitchFamily="34" charset="-122"/>
                <a:ea typeface="Microsoft YaHei" panose="020B0503020204020204" pitchFamily="34" charset="-122"/>
              </a:rPr>
              <a:t>&gt; </a:t>
            </a:r>
            <a:r>
              <a:rPr kumimoji="1" lang="zh-CN" altLang="en-US" sz="5400" dirty="0">
                <a:solidFill>
                  <a:schemeClr val="bg1"/>
                </a:solidFill>
                <a:latin typeface="Microsoft YaHei" panose="020B0503020204020204" pitchFamily="34" charset="-122"/>
                <a:ea typeface="Microsoft YaHei" panose="020B0503020204020204" pitchFamily="34" charset="-122"/>
              </a:rPr>
              <a:t>抽象 </a:t>
            </a:r>
            <a:r>
              <a:rPr kumimoji="1" lang="en-US" altLang="zh-CN" sz="5400" dirty="0">
                <a:solidFill>
                  <a:schemeClr val="bg1"/>
                </a:solidFill>
                <a:latin typeface="Microsoft YaHei" panose="020B0503020204020204" pitchFamily="34" charset="-122"/>
                <a:ea typeface="Microsoft YaHei" panose="020B0503020204020204" pitchFamily="34" charset="-122"/>
              </a:rPr>
              <a:t>&gt; </a:t>
            </a:r>
            <a:r>
              <a:rPr kumimoji="1" lang="zh-CN" altLang="en-US" sz="5400" dirty="0">
                <a:solidFill>
                  <a:schemeClr val="bg1"/>
                </a:solidFill>
                <a:latin typeface="Microsoft YaHei" panose="020B0503020204020204" pitchFamily="34" charset="-122"/>
                <a:ea typeface="Microsoft YaHei" panose="020B0503020204020204" pitchFamily="34" charset="-122"/>
              </a:rPr>
              <a:t>实现</a:t>
            </a:r>
            <a:endParaRPr kumimoji="1" lang="zh-CN" altLang="en-US"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34993" y="2148884"/>
            <a:ext cx="4297680" cy="922020"/>
          </a:xfrm>
          <a:prstGeom prst="rect">
            <a:avLst/>
          </a:prstGeom>
          <a:noFill/>
        </p:spPr>
        <p:txBody>
          <a:bodyPr wrap="none" rtlCol="0">
            <a:spAutoFit/>
          </a:bodyPr>
          <a:lstStyle/>
          <a:p>
            <a:pPr>
              <a:spcBef>
                <a:spcPts val="600"/>
              </a:spcBef>
              <a:spcAft>
                <a:spcPts val="600"/>
              </a:spcAft>
            </a:pPr>
            <a:r>
              <a:rPr kumimoji="1" lang="zh-CN" altLang="en-US" sz="5400" dirty="0">
                <a:solidFill>
                  <a:schemeClr val="bg1"/>
                </a:solidFill>
                <a:latin typeface="Microsoft YaHei" panose="020B0503020204020204" pitchFamily="34" charset="-122"/>
                <a:ea typeface="Microsoft YaHei" panose="020B0503020204020204" pitchFamily="34" charset="-122"/>
              </a:rPr>
              <a:t>一切为了灵活</a:t>
            </a:r>
            <a:endParaRPr kumimoji="1" lang="zh-CN" altLang="en-US"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98443" y="1708829"/>
            <a:ext cx="5511165" cy="1906905"/>
          </a:xfrm>
          <a:prstGeom prst="rect">
            <a:avLst/>
          </a:prstGeom>
          <a:noFill/>
        </p:spPr>
        <p:txBody>
          <a:bodyPr wrap="none" rtlCol="0">
            <a:spAutoFit/>
          </a:bodyPr>
          <a:lstStyle/>
          <a:p>
            <a:pPr>
              <a:spcBef>
                <a:spcPts val="600"/>
              </a:spcBef>
              <a:spcAft>
                <a:spcPts val="600"/>
              </a:spcAft>
            </a:pPr>
            <a:r>
              <a:rPr kumimoji="1" lang="en-US" altLang="zh-CN" sz="5400" dirty="0">
                <a:solidFill>
                  <a:schemeClr val="bg1"/>
                </a:solidFill>
                <a:latin typeface="Microsoft YaHei" panose="020B0503020204020204" pitchFamily="34" charset="-122"/>
                <a:ea typeface="Microsoft YaHei" panose="020B0503020204020204" pitchFamily="34" charset="-122"/>
              </a:rPr>
              <a:t>Thanks, </a:t>
            </a:r>
            <a:endParaRPr kumimoji="1" lang="en-US" altLang="zh-CN" sz="5400" dirty="0">
              <a:solidFill>
                <a:schemeClr val="bg1"/>
              </a:solidFill>
              <a:latin typeface="Microsoft YaHei" panose="020B0503020204020204" pitchFamily="34" charset="-122"/>
              <a:ea typeface="Microsoft YaHei" panose="020B0503020204020204" pitchFamily="34" charset="-122"/>
            </a:endParaRPr>
          </a:p>
          <a:p>
            <a:pPr>
              <a:spcBef>
                <a:spcPts val="600"/>
              </a:spcBef>
              <a:spcAft>
                <a:spcPts val="600"/>
              </a:spcAft>
            </a:pPr>
            <a:r>
              <a:rPr kumimoji="1" lang="en-US" altLang="zh-CN" sz="5400" dirty="0">
                <a:solidFill>
                  <a:schemeClr val="bg1"/>
                </a:solidFill>
                <a:latin typeface="Microsoft YaHei" panose="020B0503020204020204" pitchFamily="34" charset="-122"/>
                <a:ea typeface="Microsoft YaHei" panose="020B0503020204020204" pitchFamily="34" charset="-122"/>
              </a:rPr>
              <a:t>Any Questions ?</a:t>
            </a:r>
            <a:endParaRPr kumimoji="1" lang="zh-CN" altLang="en-US"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sym typeface="+mn-ea"/>
              </a:rPr>
              <a:t>成长阶段的需求</a:t>
            </a:r>
            <a:endParaRPr lang="zh-CN" altLang="en-US">
              <a:solidFill>
                <a:schemeClr val="bg1"/>
              </a:solidFill>
            </a:endParaRPr>
          </a:p>
        </p:txBody>
      </p:sp>
      <p:sp>
        <p:nvSpPr>
          <p:cNvPr id="4" name="Text Box 3"/>
          <p:cNvSpPr txBox="1"/>
          <p:nvPr/>
        </p:nvSpPr>
        <p:spPr>
          <a:xfrm>
            <a:off x="4695190" y="1607185"/>
            <a:ext cx="2316480" cy="460375"/>
          </a:xfrm>
          <a:prstGeom prst="rect">
            <a:avLst/>
          </a:prstGeom>
          <a:noFill/>
        </p:spPr>
        <p:txBody>
          <a:bodyPr wrap="none" rtlCol="0">
            <a:spAutoFit/>
          </a:bodyPr>
          <a:p>
            <a:pPr algn="l"/>
            <a:r>
              <a:rPr lang="zh-CN" altLang="en-US" sz="2400">
                <a:solidFill>
                  <a:schemeClr val="bg1"/>
                </a:solidFill>
                <a:sym typeface="+mn-ea"/>
              </a:rPr>
              <a:t>常用中间件接入</a:t>
            </a:r>
            <a:endParaRPr lang="zh-CN" altLang="en-US" sz="2400">
              <a:solidFill>
                <a:schemeClr val="bg1"/>
              </a:solidFill>
              <a:sym typeface="+mn-ea"/>
            </a:endParaRPr>
          </a:p>
        </p:txBody>
      </p:sp>
      <p:sp>
        <p:nvSpPr>
          <p:cNvPr id="5" name="Text Box 4"/>
          <p:cNvSpPr txBox="1"/>
          <p:nvPr/>
        </p:nvSpPr>
        <p:spPr>
          <a:xfrm>
            <a:off x="4694555" y="2200910"/>
            <a:ext cx="2316480" cy="460375"/>
          </a:xfrm>
          <a:prstGeom prst="rect">
            <a:avLst/>
          </a:prstGeom>
          <a:noFill/>
        </p:spPr>
        <p:txBody>
          <a:bodyPr wrap="none" rtlCol="0">
            <a:spAutoFit/>
          </a:bodyPr>
          <a:p>
            <a:pPr algn="l"/>
            <a:r>
              <a:rPr lang="zh-CN" altLang="en-US" sz="2400">
                <a:solidFill>
                  <a:schemeClr val="bg1"/>
                </a:solidFill>
                <a:sym typeface="+mn-ea"/>
              </a:rPr>
              <a:t>编程规范和模型</a:t>
            </a:r>
            <a:endParaRPr lang="zh-CN" altLang="en-US" sz="2400">
              <a:solidFill>
                <a:schemeClr val="bg1"/>
              </a:solidFill>
              <a:sym typeface="+mn-ea"/>
            </a:endParaRPr>
          </a:p>
        </p:txBody>
      </p:sp>
      <p:sp>
        <p:nvSpPr>
          <p:cNvPr id="6" name="Text Box 5"/>
          <p:cNvSpPr txBox="1"/>
          <p:nvPr/>
        </p:nvSpPr>
        <p:spPr>
          <a:xfrm>
            <a:off x="4846955" y="2787650"/>
            <a:ext cx="2011680" cy="460375"/>
          </a:xfrm>
          <a:prstGeom prst="rect">
            <a:avLst/>
          </a:prstGeom>
          <a:noFill/>
        </p:spPr>
        <p:txBody>
          <a:bodyPr wrap="none" rtlCol="0">
            <a:spAutoFit/>
          </a:bodyPr>
          <a:p>
            <a:pPr algn="l"/>
            <a:r>
              <a:rPr lang="zh-CN" altLang="en-US" sz="2400">
                <a:solidFill>
                  <a:schemeClr val="bg1"/>
                </a:solidFill>
                <a:sym typeface="+mn-ea"/>
              </a:rPr>
              <a:t>适合多人协作</a:t>
            </a:r>
            <a:endParaRPr lang="zh-CN" altLang="en-US" sz="2400">
              <a:solidFill>
                <a:schemeClr val="bg1"/>
              </a:solidFill>
              <a:sym typeface="+mn-ea"/>
            </a:endParaRPr>
          </a:p>
        </p:txBody>
      </p:sp>
      <p:sp>
        <p:nvSpPr>
          <p:cNvPr id="7" name="Text Box 6"/>
          <p:cNvSpPr txBox="1"/>
          <p:nvPr/>
        </p:nvSpPr>
        <p:spPr>
          <a:xfrm>
            <a:off x="4084955" y="3397250"/>
            <a:ext cx="3535680" cy="460375"/>
          </a:xfrm>
          <a:prstGeom prst="rect">
            <a:avLst/>
          </a:prstGeom>
          <a:noFill/>
        </p:spPr>
        <p:txBody>
          <a:bodyPr wrap="none" rtlCol="0">
            <a:spAutoFit/>
          </a:bodyPr>
          <a:p>
            <a:pPr algn="l"/>
            <a:r>
              <a:rPr lang="zh-CN" altLang="en-US" sz="2400">
                <a:solidFill>
                  <a:schemeClr val="bg1"/>
                </a:solidFill>
                <a:sym typeface="+mn-ea"/>
              </a:rPr>
              <a:t>性能能够应对突然的增长</a:t>
            </a:r>
            <a:endParaRPr lang="zh-CN" altLang="en-US" sz="2400">
              <a:solidFill>
                <a:schemeClr val="bg1"/>
              </a:solidFill>
              <a:sym typeface="+mn-ea"/>
            </a:endParaRPr>
          </a:p>
        </p:txBody>
      </p:sp>
      <p:sp>
        <p:nvSpPr>
          <p:cNvPr id="8" name="Text Box 7"/>
          <p:cNvSpPr txBox="1"/>
          <p:nvPr/>
        </p:nvSpPr>
        <p:spPr>
          <a:xfrm>
            <a:off x="5151755" y="3999230"/>
            <a:ext cx="1402080" cy="460375"/>
          </a:xfrm>
          <a:prstGeom prst="rect">
            <a:avLst/>
          </a:prstGeom>
          <a:noFill/>
        </p:spPr>
        <p:txBody>
          <a:bodyPr wrap="none" rtlCol="0">
            <a:spAutoFit/>
          </a:bodyPr>
          <a:p>
            <a:pPr algn="l"/>
            <a:r>
              <a:rPr lang="zh-CN" altLang="en-US" sz="2400">
                <a:solidFill>
                  <a:schemeClr val="bg1"/>
                </a:solidFill>
                <a:sym typeface="+mn-ea"/>
              </a:rPr>
              <a:t>生态丰富</a:t>
            </a:r>
            <a:endParaRPr lang="zh-CN" altLang="en-US" sz="2400">
              <a:solidFill>
                <a:schemeClr val="bg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olidFill>
                  <a:schemeClr val="bg1"/>
                </a:solidFill>
                <a:sym typeface="+mn-ea"/>
              </a:rPr>
              <a:t>成熟阶段的需求</a:t>
            </a:r>
            <a:endParaRPr lang="zh-CN" altLang="en-US">
              <a:solidFill>
                <a:schemeClr val="bg1"/>
              </a:solidFill>
            </a:endParaRPr>
          </a:p>
        </p:txBody>
      </p:sp>
      <p:sp>
        <p:nvSpPr>
          <p:cNvPr id="4" name="Text Box 3"/>
          <p:cNvSpPr txBox="1"/>
          <p:nvPr/>
        </p:nvSpPr>
        <p:spPr>
          <a:xfrm>
            <a:off x="4085590" y="1607185"/>
            <a:ext cx="3535680" cy="460375"/>
          </a:xfrm>
          <a:prstGeom prst="rect">
            <a:avLst/>
          </a:prstGeom>
          <a:noFill/>
        </p:spPr>
        <p:txBody>
          <a:bodyPr wrap="none" rtlCol="0">
            <a:spAutoFit/>
          </a:bodyPr>
          <a:p>
            <a:pPr algn="l"/>
            <a:r>
              <a:rPr lang="zh-CN" altLang="en-US" sz="2400">
                <a:solidFill>
                  <a:schemeClr val="bg1"/>
                </a:solidFill>
                <a:sym typeface="+mn-ea"/>
              </a:rPr>
              <a:t>分布式架构、微服务架构</a:t>
            </a:r>
            <a:endParaRPr lang="zh-CN" altLang="en-US" sz="2400">
              <a:solidFill>
                <a:schemeClr val="bg1"/>
              </a:solidFill>
              <a:sym typeface="+mn-ea"/>
            </a:endParaRPr>
          </a:p>
        </p:txBody>
      </p:sp>
      <p:sp>
        <p:nvSpPr>
          <p:cNvPr id="5" name="Text Box 4"/>
          <p:cNvSpPr txBox="1"/>
          <p:nvPr/>
        </p:nvSpPr>
        <p:spPr>
          <a:xfrm>
            <a:off x="4085590" y="2197735"/>
            <a:ext cx="3535680" cy="460375"/>
          </a:xfrm>
          <a:prstGeom prst="rect">
            <a:avLst/>
          </a:prstGeom>
          <a:noFill/>
        </p:spPr>
        <p:txBody>
          <a:bodyPr wrap="none" rtlCol="0">
            <a:spAutoFit/>
          </a:bodyPr>
          <a:p>
            <a:pPr algn="l"/>
            <a:r>
              <a:rPr lang="zh-CN" altLang="en-US" sz="2400">
                <a:solidFill>
                  <a:schemeClr val="bg1"/>
                </a:solidFill>
                <a:sym typeface="+mn-ea"/>
              </a:rPr>
              <a:t>易观测、易管理、易扩容</a:t>
            </a:r>
            <a:endParaRPr lang="zh-CN" altLang="en-US" sz="2400">
              <a:solidFill>
                <a:schemeClr val="bg1"/>
              </a:solidFill>
              <a:sym typeface="+mn-ea"/>
            </a:endParaRPr>
          </a:p>
        </p:txBody>
      </p:sp>
      <p:sp>
        <p:nvSpPr>
          <p:cNvPr id="6" name="Text Box 5"/>
          <p:cNvSpPr txBox="1"/>
          <p:nvPr/>
        </p:nvSpPr>
        <p:spPr>
          <a:xfrm>
            <a:off x="4237990" y="2769870"/>
            <a:ext cx="3230880" cy="460375"/>
          </a:xfrm>
          <a:prstGeom prst="rect">
            <a:avLst/>
          </a:prstGeom>
          <a:noFill/>
        </p:spPr>
        <p:txBody>
          <a:bodyPr wrap="none" rtlCol="0">
            <a:spAutoFit/>
          </a:bodyPr>
          <a:p>
            <a:pPr algn="l"/>
            <a:r>
              <a:rPr lang="zh-CN" altLang="en-US" sz="2400">
                <a:solidFill>
                  <a:schemeClr val="bg1"/>
                </a:solidFill>
                <a:sym typeface="+mn-ea"/>
              </a:rPr>
              <a:t>性能能够满足业务增长</a:t>
            </a:r>
            <a:endParaRPr lang="zh-CN" altLang="en-US" sz="2400">
              <a:solidFill>
                <a:schemeClr val="bg1"/>
              </a:solidFill>
              <a:sym typeface="+mn-ea"/>
            </a:endParaRPr>
          </a:p>
        </p:txBody>
      </p:sp>
      <p:sp>
        <p:nvSpPr>
          <p:cNvPr id="7" name="Text Box 6"/>
          <p:cNvSpPr txBox="1"/>
          <p:nvPr/>
        </p:nvSpPr>
        <p:spPr>
          <a:xfrm>
            <a:off x="4085590" y="3384550"/>
            <a:ext cx="3535680" cy="460375"/>
          </a:xfrm>
          <a:prstGeom prst="rect">
            <a:avLst/>
          </a:prstGeom>
          <a:noFill/>
        </p:spPr>
        <p:txBody>
          <a:bodyPr wrap="none" rtlCol="0">
            <a:spAutoFit/>
          </a:bodyPr>
          <a:p>
            <a:pPr algn="l"/>
            <a:r>
              <a:rPr lang="zh-CN" altLang="en-US" sz="2400">
                <a:solidFill>
                  <a:schemeClr val="bg1"/>
                </a:solidFill>
                <a:sym typeface="+mn-ea"/>
              </a:rPr>
              <a:t>可定制程度高，架构灵活</a:t>
            </a:r>
            <a:endParaRPr lang="zh-CN" altLang="en-US" sz="2400">
              <a:solidFill>
                <a:schemeClr val="bg1"/>
              </a:solidFill>
              <a:sym typeface="+mn-ea"/>
            </a:endParaRPr>
          </a:p>
        </p:txBody>
      </p:sp>
      <p:sp>
        <p:nvSpPr>
          <p:cNvPr id="8" name="Text Box 7"/>
          <p:cNvSpPr txBox="1"/>
          <p:nvPr/>
        </p:nvSpPr>
        <p:spPr>
          <a:xfrm>
            <a:off x="4949190" y="3999230"/>
            <a:ext cx="1808480" cy="460375"/>
          </a:xfrm>
          <a:prstGeom prst="rect">
            <a:avLst/>
          </a:prstGeom>
          <a:noFill/>
        </p:spPr>
        <p:txBody>
          <a:bodyPr wrap="none" rtlCol="0">
            <a:spAutoFit/>
          </a:bodyPr>
          <a:p>
            <a:pPr algn="l"/>
            <a:r>
              <a:rPr lang="zh-CN" altLang="en-US" sz="2400">
                <a:solidFill>
                  <a:schemeClr val="bg1"/>
                </a:solidFill>
                <a:sym typeface="+mn-ea"/>
              </a:rPr>
              <a:t>不只是 </a:t>
            </a:r>
            <a:r>
              <a:rPr lang="en-US" altLang="zh-CN" sz="2400">
                <a:solidFill>
                  <a:schemeClr val="bg1"/>
                </a:solidFill>
                <a:sym typeface="+mn-ea"/>
              </a:rPr>
              <a:t>Web</a:t>
            </a:r>
            <a:endParaRPr lang="zh-CN" altLang="en-US" sz="2400">
              <a:solidFill>
                <a:schemeClr val="bg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52418" y="2148884"/>
            <a:ext cx="4983480" cy="922020"/>
          </a:xfrm>
          <a:prstGeom prst="rect">
            <a:avLst/>
          </a:prstGeom>
          <a:noFill/>
        </p:spPr>
        <p:txBody>
          <a:bodyPr wrap="none" rtlCol="0">
            <a:spAutoFit/>
          </a:bodyPr>
          <a:lstStyle/>
          <a:p>
            <a:pPr>
              <a:spcBef>
                <a:spcPts val="600"/>
              </a:spcBef>
              <a:spcAft>
                <a:spcPts val="600"/>
              </a:spcAft>
            </a:pPr>
            <a:r>
              <a:rPr kumimoji="1" lang="zh-CN" altLang="en-US" sz="5400" dirty="0">
                <a:solidFill>
                  <a:schemeClr val="bg1"/>
                </a:solidFill>
                <a:latin typeface="Microsoft YaHei" panose="020B0503020204020204" pitchFamily="34" charset="-122"/>
                <a:ea typeface="Microsoft YaHei" panose="020B0503020204020204" pitchFamily="34" charset="-122"/>
              </a:rPr>
              <a:t>企业的生命周期</a:t>
            </a:r>
            <a:endParaRPr kumimoji="1" lang="zh-CN" altLang="en-US" sz="5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olidFill>
                  <a:schemeClr val="bg1"/>
                </a:solidFill>
              </a:rPr>
              <a:t>PHP </a:t>
            </a:r>
            <a:r>
              <a:rPr lang="zh-CN" altLang="en-US">
                <a:solidFill>
                  <a:schemeClr val="bg1"/>
                </a:solidFill>
              </a:rPr>
              <a:t>的长板和短板</a:t>
            </a:r>
            <a:endParaRPr lang="zh-CN" altLang="en-US">
              <a:solidFill>
                <a:schemeClr val="bg1"/>
              </a:solidFill>
            </a:endParaRPr>
          </a:p>
        </p:txBody>
      </p:sp>
      <p:sp>
        <p:nvSpPr>
          <p:cNvPr id="3" name="Content Placeholder 2"/>
          <p:cNvSpPr>
            <a:spLocks noGrp="1"/>
          </p:cNvSpPr>
          <p:nvPr>
            <p:ph idx="1"/>
          </p:nvPr>
        </p:nvSpPr>
        <p:spPr/>
        <p:txBody>
          <a:bodyPr>
            <a:normAutofit fontScale="90000"/>
          </a:bodyPr>
          <a:p>
            <a:pPr algn="l">
              <a:lnSpc>
                <a:spcPct val="130000"/>
              </a:lnSpc>
              <a:spcAft>
                <a:spcPts val="0"/>
              </a:spcAft>
              <a:buFont typeface="Arial" panose="020B0604020202090204" pitchFamily="34" charset="0"/>
              <a:buChar char="•"/>
            </a:pPr>
            <a:r>
              <a:rPr lang="zh-CN" altLang="en-US">
                <a:solidFill>
                  <a:schemeClr val="bg1"/>
                </a:solidFill>
                <a:latin typeface="Microsoft YaHei" charset="0"/>
                <a:sym typeface="+mn-ea"/>
              </a:rPr>
              <a:t> 长板：</a:t>
            </a:r>
            <a:endParaRPr lang="zh-CN" altLang="en-US">
              <a:solidFill>
                <a:schemeClr val="bg1"/>
              </a:solidFill>
              <a:latin typeface="Microsoft YaHei" charset="0"/>
              <a:sym typeface="+mn-ea"/>
            </a:endParaRPr>
          </a:p>
          <a:p>
            <a:pPr lvl="1" algn="l">
              <a:lnSpc>
                <a:spcPct val="130000"/>
              </a:lnSpc>
              <a:spcAft>
                <a:spcPts val="0"/>
              </a:spcAft>
              <a:buFont typeface="Arial" panose="020B0604020202090204" pitchFamily="34" charset="0"/>
              <a:buChar char="•"/>
            </a:pPr>
            <a:r>
              <a:rPr lang="zh-CN" altLang="en-US">
                <a:solidFill>
                  <a:schemeClr val="bg1"/>
                </a:solidFill>
                <a:latin typeface="Microsoft YaHei" charset="0"/>
                <a:sym typeface="+mn-ea"/>
              </a:rPr>
              <a:t> 容易上手，开发速度快，迭代迅速，能够迅速跟紧市场变化</a:t>
            </a:r>
            <a:endParaRPr lang="zh-CN" altLang="en-US">
              <a:solidFill>
                <a:schemeClr val="bg1"/>
              </a:solidFill>
              <a:latin typeface="Microsoft YaHei" charset="0"/>
              <a:sym typeface="+mn-ea"/>
            </a:endParaRPr>
          </a:p>
          <a:p>
            <a:pPr lvl="1" algn="l">
              <a:lnSpc>
                <a:spcPct val="130000"/>
              </a:lnSpc>
              <a:spcAft>
                <a:spcPts val="0"/>
              </a:spcAft>
              <a:buFont typeface="Arial" panose="020B0604020202090204" pitchFamily="34" charset="0"/>
              <a:buChar char="•"/>
            </a:pPr>
            <a:r>
              <a:rPr lang="zh-CN" altLang="en-US">
                <a:solidFill>
                  <a:schemeClr val="bg1"/>
                </a:solidFill>
                <a:latin typeface="Microsoft YaHei" charset="0"/>
                <a:sym typeface="+mn-ea"/>
              </a:rPr>
              <a:t> 特别适合中小企业，需求变化快市场变化快的项目</a:t>
            </a:r>
            <a:endParaRPr lang="zh-CN" altLang="en-US">
              <a:solidFill>
                <a:schemeClr val="bg1"/>
              </a:solidFill>
              <a:latin typeface="Microsoft YaHei" charset="0"/>
              <a:sym typeface="+mn-ea"/>
            </a:endParaRPr>
          </a:p>
          <a:p>
            <a:pPr lvl="1" algn="l">
              <a:lnSpc>
                <a:spcPct val="130000"/>
              </a:lnSpc>
              <a:spcAft>
                <a:spcPts val="0"/>
              </a:spcAft>
              <a:buFont typeface="Arial" panose="020B0604020202090204" pitchFamily="34" charset="0"/>
              <a:buChar char="•"/>
            </a:pPr>
            <a:r>
              <a:rPr lang="zh-CN" altLang="en-US">
                <a:solidFill>
                  <a:schemeClr val="bg1"/>
                </a:solidFill>
                <a:latin typeface="Microsoft YaHei" charset="0"/>
                <a:sym typeface="+mn-ea"/>
              </a:rPr>
              <a:t> 编程模式简单，一个请求一个进程，无心智负担</a:t>
            </a:r>
            <a:endParaRPr lang="zh-CN" altLang="en-US">
              <a:solidFill>
                <a:schemeClr val="bg1"/>
              </a:solidFill>
              <a:latin typeface="Microsoft YaHei" charset="0"/>
              <a:sym typeface="+mn-ea"/>
            </a:endParaRPr>
          </a:p>
          <a:p>
            <a:pPr algn="l">
              <a:lnSpc>
                <a:spcPct val="130000"/>
              </a:lnSpc>
              <a:spcAft>
                <a:spcPts val="0"/>
              </a:spcAft>
              <a:buFont typeface="Arial" panose="020B0604020202090204" pitchFamily="34" charset="0"/>
              <a:buChar char="•"/>
            </a:pPr>
            <a:r>
              <a:rPr lang="zh-CN" altLang="en-US">
                <a:solidFill>
                  <a:schemeClr val="bg1"/>
                </a:solidFill>
                <a:latin typeface="Microsoft YaHei" charset="0"/>
                <a:sym typeface="+mn-ea"/>
              </a:rPr>
              <a:t> 短板：</a:t>
            </a:r>
            <a:endParaRPr lang="zh-CN" altLang="en-US">
              <a:solidFill>
                <a:schemeClr val="bg1"/>
              </a:solidFill>
              <a:latin typeface="Microsoft YaHei" charset="0"/>
              <a:sym typeface="+mn-ea"/>
            </a:endParaRPr>
          </a:p>
          <a:p>
            <a:pPr lvl="1" algn="l">
              <a:lnSpc>
                <a:spcPct val="130000"/>
              </a:lnSpc>
              <a:spcAft>
                <a:spcPts val="0"/>
              </a:spcAft>
              <a:buFont typeface="Arial" panose="020B0604020202090204" pitchFamily="34" charset="0"/>
              <a:buChar char="•"/>
            </a:pPr>
            <a:r>
              <a:rPr lang="zh-CN" altLang="en-US">
                <a:solidFill>
                  <a:schemeClr val="bg1"/>
                </a:solidFill>
                <a:latin typeface="Microsoft YaHei" charset="0"/>
                <a:sym typeface="+mn-ea"/>
              </a:rPr>
              <a:t> 高并发下性能堪忧</a:t>
            </a:r>
            <a:endParaRPr lang="zh-CN" altLang="en-US">
              <a:solidFill>
                <a:schemeClr val="bg1"/>
              </a:solidFill>
              <a:latin typeface="Microsoft YaHei" charset="0"/>
              <a:sym typeface="+mn-ea"/>
            </a:endParaRPr>
          </a:p>
          <a:p>
            <a:pPr lvl="1" algn="l">
              <a:lnSpc>
                <a:spcPct val="130000"/>
              </a:lnSpc>
              <a:spcAft>
                <a:spcPts val="0"/>
              </a:spcAft>
              <a:buFont typeface="Arial" panose="020B0604020202090204" pitchFamily="34" charset="0"/>
              <a:buChar char="•"/>
            </a:pPr>
            <a:r>
              <a:rPr lang="zh-CN" altLang="en-US">
                <a:solidFill>
                  <a:schemeClr val="bg1"/>
                </a:solidFill>
                <a:latin typeface="Microsoft YaHei" charset="0"/>
                <a:sym typeface="+mn-ea"/>
              </a:rPr>
              <a:t> 单体架构盛行，无法很好的支持大型项目</a:t>
            </a:r>
            <a:endParaRPr lang="zh-CN" altLang="en-US">
              <a:solidFill>
                <a:schemeClr val="bg1"/>
              </a:solidFill>
              <a:latin typeface="Microsoft YaHei" charset="0"/>
              <a:sym typeface="+mn-ea"/>
            </a:endParaRPr>
          </a:p>
          <a:p>
            <a:pPr lvl="1" algn="l">
              <a:lnSpc>
                <a:spcPct val="130000"/>
              </a:lnSpc>
              <a:spcAft>
                <a:spcPts val="0"/>
              </a:spcAft>
              <a:buFont typeface="Arial" panose="020B0604020202090204" pitchFamily="34" charset="0"/>
              <a:buChar char="•"/>
            </a:pPr>
            <a:r>
              <a:rPr lang="zh-CN" altLang="en-US">
                <a:solidFill>
                  <a:schemeClr val="bg1"/>
                </a:solidFill>
                <a:latin typeface="Microsoft YaHei" charset="0"/>
                <a:sym typeface="+mn-ea"/>
              </a:rPr>
              <a:t> 编程模式单一</a:t>
            </a:r>
            <a:endParaRPr lang="zh-CN" altLang="en-US">
              <a:solidFill>
                <a:schemeClr val="bg1"/>
              </a:solidFill>
              <a:latin typeface="Microsoft YaHei" charset="0"/>
              <a:sym typeface="+mn-ea"/>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3898</Words>
  <Application>WPS Presentation</Application>
  <PresentationFormat>自定义</PresentationFormat>
  <Paragraphs>342</Paragraphs>
  <Slides>58</Slides>
  <Notes>0</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58</vt:i4>
      </vt:variant>
    </vt:vector>
  </HeadingPairs>
  <TitlesOfParts>
    <vt:vector size="93" baseType="lpstr">
      <vt:lpstr>Arial</vt:lpstr>
      <vt:lpstr>SimSun</vt:lpstr>
      <vt:lpstr>Wingdings</vt:lpstr>
      <vt:lpstr>Microsoft YaHei</vt:lpstr>
      <vt:lpstr>HYQiHeiKW</vt:lpstr>
      <vt:lpstr>微软雅黑</vt:lpstr>
      <vt:lpstr/>
      <vt:lpstr>Arial Unicode MS</vt:lpstr>
      <vt:lpstr>等线 Light</vt:lpstr>
      <vt:lpstr>HYZhongDengXianKW</vt:lpstr>
      <vt:lpstr>Calibri Light</vt:lpstr>
      <vt:lpstr>Helvetica Neue</vt:lpstr>
      <vt:lpstr>等线</vt:lpstr>
      <vt:lpstr>Calibri</vt:lpstr>
      <vt:lpstr>HYShuSongErKW</vt:lpstr>
      <vt:lpstr>PingFang SC</vt:lpstr>
      <vt:lpstr>Lantinghei SC</vt:lpstr>
      <vt:lpstr>Hiragino Sans CNS</vt:lpstr>
      <vt:lpstr>Webdings</vt:lpstr>
      <vt:lpstr>Kaiti SC</vt:lpstr>
      <vt:lpstr>Microsoft YaHei</vt:lpstr>
      <vt:lpstr>Microsoft YaHeiy)</vt:lpstr>
      <vt:lpstr>SimSun</vt:lpstr>
      <vt:lpstr>Microsoft Sans Serif</vt:lpstr>
      <vt:lpstr>Libian SC</vt:lpstr>
      <vt:lpstr>Nadeem</vt:lpstr>
      <vt:lpstr>Nanum Myeongjo</vt:lpstr>
      <vt:lpstr>Menlo</vt:lpstr>
      <vt:lpstr>Mishafi Gold</vt:lpstr>
      <vt:lpstr>Muna</vt:lpstr>
      <vt:lpstr>Lantinghei TC</vt:lpstr>
      <vt:lpstr>LiHei Pro</vt:lpstr>
      <vt:lpstr>Hannotate SC</vt:lpstr>
      <vt:lpstr>Apple LiSung</vt:lpstr>
      <vt:lpstr>Office 主题​​</vt:lpstr>
      <vt:lpstr>PowerPoint 演示文稿</vt:lpstr>
      <vt:lpstr>初创初期的需求</vt:lpstr>
      <vt:lpstr>PowerPoint 演示文稿</vt:lpstr>
      <vt:lpstr>企业发展的主要阶段</vt:lpstr>
      <vt:lpstr>初创初期的需求</vt:lpstr>
      <vt:lpstr>初创阶段的需求</vt:lpstr>
      <vt:lpstr>成长阶段的需求</vt:lpstr>
      <vt:lpstr>PowerPoint 演示文稿</vt:lpstr>
      <vt:lpstr>成熟阶段的需求</vt:lpstr>
      <vt:lpstr>PHP 的长板和短板</vt:lpstr>
      <vt:lpstr>PowerPoint 演示文稿</vt:lpstr>
      <vt:lpstr>PowerPoint 演示文稿</vt:lpstr>
      <vt:lpstr>PowerPoint 演示文稿</vt:lpstr>
      <vt:lpstr>Hyperf</vt:lpstr>
      <vt:lpstr>Hyperf</vt:lpstr>
      <vt:lpstr>Hyperf</vt:lpstr>
      <vt:lpstr>Hyperf</vt:lpstr>
      <vt:lpstr>Hyperf</vt:lpstr>
      <vt:lpstr>Hyperf</vt:lpstr>
      <vt:lpstr>初衷</vt:lpstr>
      <vt:lpstr>带来的变化</vt:lpstr>
      <vt:lpstr>带来的变化</vt:lpstr>
      <vt:lpstr>Hyperf 做了什么？</vt:lpstr>
      <vt:lpstr>PowerPoint 演示文稿</vt:lpstr>
      <vt:lpstr>PowerPoint 演示文稿</vt:lpstr>
      <vt:lpstr>Hyperf 的优势</vt:lpstr>
      <vt:lpstr>为什么</vt:lpstr>
      <vt:lpstr>依赖注入</vt:lpstr>
      <vt:lpstr>依赖注入</vt:lpstr>
      <vt:lpstr>依赖注入</vt:lpstr>
      <vt:lpstr>简单对象注入</vt:lpstr>
      <vt:lpstr>简单对象注入</vt:lpstr>
      <vt:lpstr>简单对象注入</vt:lpstr>
      <vt:lpstr>抽象对象注入</vt:lpstr>
      <vt:lpstr>抽象对象注入</vt:lpstr>
      <vt:lpstr>抽象对象注入</vt:lpstr>
      <vt:lpstr>工厂对象注入</vt:lpstr>
      <vt:lpstr>工厂对象注入</vt:lpstr>
      <vt:lpstr>工厂对象注入</vt:lpstr>
      <vt:lpstr>注解</vt:lpstr>
      <vt:lpstr>注解</vt:lpstr>
      <vt:lpstr>注解</vt:lpstr>
      <vt:lpstr>注解</vt:lpstr>
      <vt:lpstr>AOP</vt:lpstr>
      <vt:lpstr>AOP</vt:lpstr>
      <vt:lpstr>AOP</vt:lpstr>
      <vt:lpstr>AOP</vt:lpstr>
      <vt:lpstr>AOP</vt:lpstr>
      <vt:lpstr>AOP</vt:lpstr>
      <vt:lpstr>基于AOP的功能示例</vt:lpstr>
      <vt:lpstr>基于AOP的功能示例</vt:lpstr>
      <vt:lpstr>服务提供者</vt:lpstr>
      <vt:lpstr>服务消费者</vt:lpstr>
      <vt:lpstr>基于AOP的功能示例</vt:lpstr>
      <vt:lpstr>服务熔断降级与限流等</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huangzh</cp:lastModifiedBy>
  <cp:revision>18</cp:revision>
  <dcterms:created xsi:type="dcterms:W3CDTF">2020-12-03T15:52:28Z</dcterms:created>
  <dcterms:modified xsi:type="dcterms:W3CDTF">2020-12-03T15:52:28Z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1033-1.1.0.1454</vt:lpwstr>
  </property>
</Properties>
</file>